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2"/>
  </p:notes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1" r:id="rId11"/>
    <p:sldId id="270" r:id="rId12"/>
    <p:sldId id="258" r:id="rId13"/>
    <p:sldId id="259" r:id="rId14"/>
    <p:sldId id="260" r:id="rId15"/>
    <p:sldId id="262" r:id="rId16"/>
    <p:sldId id="274" r:id="rId17"/>
    <p:sldId id="275" r:id="rId18"/>
    <p:sldId id="276" r:id="rId19"/>
    <p:sldId id="277" r:id="rId20"/>
    <p:sldId id="278" r:id="rId21"/>
    <p:sldId id="302" r:id="rId22"/>
    <p:sldId id="303" r:id="rId23"/>
    <p:sldId id="279" r:id="rId24"/>
    <p:sldId id="282" r:id="rId25"/>
    <p:sldId id="304" r:id="rId26"/>
    <p:sldId id="401" r:id="rId27"/>
    <p:sldId id="283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7" r:id="rId36"/>
    <p:sldId id="318" r:id="rId37"/>
    <p:sldId id="319" r:id="rId38"/>
    <p:sldId id="320" r:id="rId39"/>
    <p:sldId id="321" r:id="rId40"/>
    <p:sldId id="322" r:id="rId41"/>
    <p:sldId id="329" r:id="rId42"/>
    <p:sldId id="33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7" r:id="rId56"/>
    <p:sldId id="358" r:id="rId57"/>
    <p:sldId id="359" r:id="rId58"/>
    <p:sldId id="360" r:id="rId59"/>
    <p:sldId id="361" r:id="rId60"/>
    <p:sldId id="362" r:id="rId61"/>
    <p:sldId id="364" r:id="rId62"/>
    <p:sldId id="365" r:id="rId63"/>
    <p:sldId id="363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87" r:id="rId86"/>
    <p:sldId id="388" r:id="rId87"/>
    <p:sldId id="389" r:id="rId88"/>
    <p:sldId id="390" r:id="rId89"/>
    <p:sldId id="391" r:id="rId90"/>
    <p:sldId id="392" r:id="rId91"/>
    <p:sldId id="393" r:id="rId92"/>
    <p:sldId id="394" r:id="rId93"/>
    <p:sldId id="395" r:id="rId94"/>
    <p:sldId id="396" r:id="rId95"/>
    <p:sldId id="399" r:id="rId96"/>
    <p:sldId id="400" r:id="rId97"/>
    <p:sldId id="397" r:id="rId98"/>
    <p:sldId id="398" r:id="rId99"/>
    <p:sldId id="355" r:id="rId100"/>
    <p:sldId id="356" r:id="rId101"/>
  </p:sldIdLst>
  <p:sldSz cx="12192000" cy="6858000"/>
  <p:notesSz cx="6858000" cy="9144000"/>
  <p:embeddedFontLst>
    <p:embeddedFont>
      <p:font typeface="Wingdings 2" panose="05020102010507070707" pitchFamily="18" charset="2"/>
      <p:regular r:id="rId103"/>
    </p:embeddedFont>
    <p:embeddedFont>
      <p:font typeface="Noto Sans KR" panose="020B0600000101010101" charset="-127"/>
      <p:regular r:id="rId104"/>
      <p:bold r:id="rId105"/>
    </p:embeddedFont>
    <p:embeddedFont>
      <p:font typeface="맑은 고딕" panose="020B0503020000020004" pitchFamily="50" charset="-127"/>
      <p:regular r:id="rId106"/>
      <p:bold r:id="rId10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88980" autoAdjust="0"/>
  </p:normalViewPr>
  <p:slideViewPr>
    <p:cSldViewPr snapToGrid="0">
      <p:cViewPr varScale="1">
        <p:scale>
          <a:sx n="79" d="100"/>
          <a:sy n="79" d="100"/>
        </p:scale>
        <p:origin x="12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BB109-6CA8-4AF7-A1EA-135DBD63E2BB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4AB65-BB30-42CB-BFF7-BE7579D4D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39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PMS </a:t>
            </a:r>
            <a:r>
              <a:rPr lang="ko-KR" altLang="en-US" dirty="0"/>
              <a:t>효과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</a:t>
            </a:r>
            <a:r>
              <a:rPr lang="ko-KR" altLang="en-US" sz="1200" dirty="0"/>
              <a:t> 프로젝트의 핵심 원리 및 개념을 시각적으로 제공하여 학습자에게 명확한 이해 제공합니다</a:t>
            </a:r>
            <a:r>
              <a:rPr lang="en-US" altLang="ko-KR" sz="1200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sz="1200" dirty="0"/>
              <a:t>프로젝트 업무 할당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조율 등을 보다 효과적으로 할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일정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팀 협업 등을 실제 프로젝트에서 적용하면서 경험을 쌓을 수 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3. </a:t>
            </a:r>
            <a:r>
              <a:rPr lang="ko-KR" altLang="en-US" sz="1200" dirty="0"/>
              <a:t>수업과 프로젝트 경험이 효과적으로 연계되도록 구성하여 효율적인 학습과 실무 적용 동시에 가능하도록 설계했습니다</a:t>
            </a:r>
            <a:r>
              <a:rPr lang="en-US" altLang="ko-KR" sz="120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85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유저의 회원정보와 알림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채팅 </a:t>
            </a:r>
            <a:r>
              <a:rPr lang="en-US" altLang="ko-KR" baseline="0" dirty="0" smtClean="0"/>
              <a:t>ON-OFF </a:t>
            </a:r>
            <a:r>
              <a:rPr lang="ko-KR" altLang="en-US" baseline="0" dirty="0" smtClean="0"/>
              <a:t>기능이 있는 화면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02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회원정보 수정 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PW</a:t>
            </a:r>
            <a:r>
              <a:rPr lang="ko-KR" altLang="en-US" dirty="0" smtClean="0"/>
              <a:t>를 재입력</a:t>
            </a:r>
            <a:r>
              <a:rPr lang="ko-KR" altLang="en-US" baseline="0" dirty="0" smtClean="0"/>
              <a:t>하여 일치하면 수정페이지로 접속합니다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997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 정보 수정 페이지입니다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회원 이미지를 첨부해서 수정 할 수 있고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bean validation</a:t>
            </a:r>
            <a:r>
              <a:rPr lang="ko-KR" altLang="en-US" dirty="0" smtClean="0"/>
              <a:t>을 이용하여 유효성 검사를 진행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23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사용자의 요청이 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Dispatcher Servlet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을 통해 들어올 때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, Interceptor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의 </a:t>
            </a:r>
            <a:r>
              <a:rPr lang="en-US" altLang="ko-KR" b="0" i="0" dirty="0" err="1" smtClean="0">
                <a:solidFill>
                  <a:srgbClr val="0F0F0F"/>
                </a:solidFill>
                <a:effectLst/>
                <a:latin typeface="Söhne"/>
              </a:rPr>
              <a:t>preHandle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메서드를 활용하여 로그인 세션의 존재 여부를 먼저 체크합니다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만약 로그인 세션이 있다면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요청을 해당 컨트롤러로 전달하여 정상적으로 진행합니다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반대로 로그인 세션이 없다면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 smtClean="0">
                <a:solidFill>
                  <a:srgbClr val="0F0F0F"/>
                </a:solidFill>
                <a:effectLst/>
                <a:latin typeface="Söhne"/>
              </a:rPr>
              <a:t>컨트롤러에 접근이 불가능하도록 막고 로그인 페이지로 이동 시킵니다</a:t>
            </a:r>
            <a:r>
              <a:rPr lang="en-US" altLang="ko-KR" b="0" i="0" dirty="0" smtClean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ko-KR" altLang="en-US" i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09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48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767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en-US" altLang="ko-KR" baseline="0" dirty="0"/>
              <a:t>HTTP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request – response</a:t>
            </a:r>
            <a:r>
              <a:rPr lang="ko-KR" altLang="en-US" baseline="0" dirty="0"/>
              <a:t>구조로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요청이 없으면 응답도 없지만</a:t>
            </a:r>
            <a:r>
              <a:rPr lang="en-US" altLang="ko-KR" baseline="0" dirty="0"/>
              <a:t>,</a:t>
            </a:r>
            <a:br>
              <a:rPr lang="en-US" altLang="ko-KR" baseline="0" dirty="0"/>
            </a:br>
            <a:endParaRPr lang="en-US" altLang="ko-KR" dirty="0"/>
          </a:p>
          <a:p>
            <a:r>
              <a:rPr lang="en-US" altLang="ko-KR" dirty="0"/>
              <a:t>STOMP</a:t>
            </a:r>
            <a:r>
              <a:rPr lang="ko-KR" altLang="en-US" dirty="0"/>
              <a:t>는 </a:t>
            </a:r>
            <a:r>
              <a:rPr lang="en-US" altLang="ko-KR" dirty="0"/>
              <a:t>publish</a:t>
            </a:r>
            <a:r>
              <a:rPr lang="en-US" altLang="ko-KR" baseline="0" dirty="0"/>
              <a:t> – subscribe </a:t>
            </a:r>
            <a:r>
              <a:rPr lang="ko-KR" altLang="en-US" baseline="0" dirty="0"/>
              <a:t>구조로 이뤄져 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구독한 채널에 데이터가 들어오게 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자동으로 데이터를 받을 수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-------------</a:t>
            </a:r>
          </a:p>
          <a:p>
            <a:r>
              <a:rPr lang="ko-KR" altLang="en-US" baseline="0" dirty="0"/>
              <a:t>메시지를 전송할 때</a:t>
            </a:r>
            <a:r>
              <a:rPr lang="en-US" altLang="ko-KR" baseline="0" dirty="0"/>
              <a:t>, /app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/queue</a:t>
            </a:r>
            <a:r>
              <a:rPr lang="ko-KR" altLang="en-US" baseline="0" dirty="0"/>
              <a:t>로 나눠서 전송할 수 있는데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Spring</a:t>
            </a:r>
            <a:r>
              <a:rPr lang="ko-KR" altLang="en-US" baseline="0" dirty="0"/>
              <a:t>을</a:t>
            </a:r>
            <a:endParaRPr lang="en-US" altLang="ko-KR" baseline="0" dirty="0"/>
          </a:p>
          <a:p>
            <a:r>
              <a:rPr lang="ko-KR" altLang="en-US" baseline="0" dirty="0"/>
              <a:t>이는</a:t>
            </a:r>
            <a:r>
              <a:rPr lang="en-US" altLang="ko-KR" baseline="0" dirty="0"/>
              <a:t> /queue </a:t>
            </a:r>
            <a:r>
              <a:rPr lang="ko-KR" altLang="en-US" baseline="0" dirty="0"/>
              <a:t>의 하위 주소로 전송하면 </a:t>
            </a:r>
            <a:r>
              <a:rPr lang="en-US" altLang="ko-KR" baseline="0" dirty="0"/>
              <a:t>@</a:t>
            </a:r>
            <a:r>
              <a:rPr lang="en-US" altLang="ko-KR" baseline="0" dirty="0" err="1"/>
              <a:t>MessageMapping</a:t>
            </a:r>
            <a:r>
              <a:rPr lang="ko-KR" altLang="en-US" baseline="0" dirty="0"/>
              <a:t>을 통해 데이터를 가공하여 브로커에 보낼 수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Topic</a:t>
            </a:r>
            <a:r>
              <a:rPr lang="ko-KR" altLang="en-US" baseline="0" dirty="0"/>
              <a:t>으로 전송하게 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가공하지 않고 바로 전송할 수 있게 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SimpleAnnotationMethod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@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MessageMapping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받아서 처리한다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SimpleBroker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정보를 메모리 상에 들고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메세지를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RequestChannel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웹소켓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클라이언트로 받은 데이터를 받기 위해 사용하는 채널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ResponseChannel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클라이언트에게 메시지를 보내기 위한 채널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BokerChannel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어플리케이션에서 브로커에게 메시지를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저송하기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 사용하는 채널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28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이동시 요청되는 </a:t>
            </a:r>
            <a:r>
              <a:rPr lang="en-US" altLang="ko-KR" dirty="0" err="1"/>
              <a:t>main_header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/queue/chat/</a:t>
            </a:r>
            <a:r>
              <a:rPr lang="en-US" altLang="ko-KR" dirty="0" err="1"/>
              <a:t>cnt</a:t>
            </a:r>
            <a:r>
              <a:rPr lang="ko-KR" altLang="en-US" dirty="0"/>
              <a:t>를 통해</a:t>
            </a:r>
            <a:endParaRPr lang="en-US" altLang="ko-KR" dirty="0"/>
          </a:p>
          <a:p>
            <a:r>
              <a:rPr lang="ko-KR" altLang="en-US" dirty="0"/>
              <a:t>웹 소켓에 연결될 때</a:t>
            </a:r>
            <a:r>
              <a:rPr lang="en-US" altLang="ko-KR" baseline="0" dirty="0"/>
              <a:t> </a:t>
            </a:r>
            <a:r>
              <a:rPr lang="ko-KR" altLang="en-US" baseline="0" dirty="0"/>
              <a:t>본인 </a:t>
            </a:r>
            <a:r>
              <a:rPr lang="en-US" altLang="ko-KR" baseline="0" dirty="0"/>
              <a:t>id</a:t>
            </a:r>
            <a:r>
              <a:rPr lang="ko-KR" altLang="en-US" baseline="0" dirty="0"/>
              <a:t>와 이름을 전송하고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/app/</a:t>
            </a:r>
            <a:r>
              <a:rPr lang="en-US" altLang="ko-KR" baseline="0" dirty="0" err="1"/>
              <a:t>cnttomsg</a:t>
            </a:r>
            <a:r>
              <a:rPr lang="ko-KR" altLang="en-US" baseline="0" dirty="0"/>
              <a:t>를 통해</a:t>
            </a:r>
            <a:endParaRPr lang="en-US" altLang="ko-KR" baseline="0" dirty="0"/>
          </a:p>
          <a:p>
            <a:r>
              <a:rPr lang="ko-KR" altLang="en-US" baseline="0" dirty="0"/>
              <a:t>채팅과 관련된 모든 최신 정보를 받는다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29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/queue/chat/</a:t>
            </a:r>
            <a:r>
              <a:rPr lang="en-US" altLang="ko-KR" dirty="0" err="1"/>
              <a:t>cnt</a:t>
            </a:r>
            <a:r>
              <a:rPr lang="en-US" altLang="ko-KR" dirty="0"/>
              <a:t>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Main_header.jsp</a:t>
            </a:r>
            <a:r>
              <a:rPr lang="ko-KR" altLang="en-US" dirty="0"/>
              <a:t>에서 받는다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채팅방의</a:t>
            </a:r>
            <a:r>
              <a:rPr lang="ko-KR" altLang="en-US" dirty="0"/>
              <a:t> 메시지를 </a:t>
            </a:r>
            <a:r>
              <a:rPr lang="ko-KR" altLang="en-US" dirty="0" err="1"/>
              <a:t>읽음처리하며</a:t>
            </a:r>
            <a:r>
              <a:rPr lang="en-US" altLang="ko-KR" dirty="0"/>
              <a:t>, </a:t>
            </a:r>
            <a:r>
              <a:rPr lang="ko-KR" altLang="en-US" dirty="0"/>
              <a:t>읽지않은 메시지</a:t>
            </a:r>
            <a:r>
              <a:rPr lang="en-US" altLang="ko-KR" dirty="0"/>
              <a:t>, </a:t>
            </a:r>
            <a:r>
              <a:rPr lang="ko-KR" altLang="en-US" dirty="0"/>
              <a:t>최신 메시지</a:t>
            </a:r>
            <a:r>
              <a:rPr lang="ko-KR" altLang="en-US" baseline="0" dirty="0"/>
              <a:t> 등을 </a:t>
            </a:r>
            <a:r>
              <a:rPr lang="ko-KR" altLang="en-US" baseline="0" dirty="0" err="1"/>
              <a:t>최신화한다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/queue/chat/receive: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ko-KR" altLang="en-US" baseline="0" dirty="0" err="1"/>
              <a:t>전송받은</a:t>
            </a:r>
            <a:r>
              <a:rPr lang="ko-KR" altLang="en-US" baseline="0" dirty="0"/>
              <a:t> 데이터를 기준으로 상대방과 </a:t>
            </a:r>
            <a:r>
              <a:rPr lang="ko-KR" altLang="en-US" baseline="0" dirty="0" err="1"/>
              <a:t>채팅방의</a:t>
            </a:r>
            <a:r>
              <a:rPr lang="ko-KR" altLang="en-US" baseline="0" dirty="0"/>
              <a:t> 메시지를 조회한다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/app/great: </a:t>
            </a:r>
            <a:r>
              <a:rPr lang="ko-KR" altLang="en-US" baseline="0" dirty="0"/>
              <a:t>가공된 메시지들을 </a:t>
            </a:r>
            <a:r>
              <a:rPr lang="ko-KR" altLang="en-US" baseline="0" dirty="0" err="1"/>
              <a:t>읽음처리</a:t>
            </a:r>
            <a:r>
              <a:rPr lang="ko-KR" altLang="en-US" baseline="0" dirty="0"/>
              <a:t> 및 전송한다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461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/queue/chat/</a:t>
            </a:r>
            <a:r>
              <a:rPr lang="en-US" altLang="ko-KR" dirty="0" err="1"/>
              <a:t>cnt</a:t>
            </a:r>
            <a:r>
              <a:rPr lang="en-US" altLang="ko-KR" dirty="0"/>
              <a:t>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Main_header.jsp</a:t>
            </a:r>
            <a:r>
              <a:rPr lang="ko-KR" altLang="en-US" dirty="0"/>
              <a:t>에서 받는다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채팅방의</a:t>
            </a:r>
            <a:r>
              <a:rPr lang="ko-KR" altLang="en-US" dirty="0"/>
              <a:t> 메시지를 </a:t>
            </a:r>
            <a:r>
              <a:rPr lang="ko-KR" altLang="en-US" dirty="0" err="1"/>
              <a:t>읽음처리하며</a:t>
            </a:r>
            <a:r>
              <a:rPr lang="en-US" altLang="ko-KR" dirty="0"/>
              <a:t>, </a:t>
            </a:r>
            <a:r>
              <a:rPr lang="ko-KR" altLang="en-US" dirty="0"/>
              <a:t>읽지않은 메시지</a:t>
            </a:r>
            <a:r>
              <a:rPr lang="en-US" altLang="ko-KR" dirty="0"/>
              <a:t>, </a:t>
            </a:r>
            <a:r>
              <a:rPr lang="ko-KR" altLang="en-US" dirty="0"/>
              <a:t>최신 메시지</a:t>
            </a:r>
            <a:r>
              <a:rPr lang="ko-KR" altLang="en-US" baseline="0" dirty="0"/>
              <a:t> 등을 </a:t>
            </a:r>
            <a:r>
              <a:rPr lang="ko-KR" altLang="en-US" baseline="0" dirty="0" err="1"/>
              <a:t>최신화한다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/queue/chat/receive: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r>
              <a:rPr lang="ko-KR" altLang="en-US" baseline="0" dirty="0" err="1"/>
              <a:t>전송받은</a:t>
            </a:r>
            <a:r>
              <a:rPr lang="ko-KR" altLang="en-US" baseline="0" dirty="0"/>
              <a:t> 데이터를 기준으로 상대방과 </a:t>
            </a:r>
            <a:r>
              <a:rPr lang="ko-KR" altLang="en-US" baseline="0" dirty="0" err="1"/>
              <a:t>채팅방의</a:t>
            </a:r>
            <a:r>
              <a:rPr lang="ko-KR" altLang="en-US" baseline="0" dirty="0"/>
              <a:t> 메시지를 조회한다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/app/great: </a:t>
            </a:r>
            <a:r>
              <a:rPr lang="ko-KR" altLang="en-US" baseline="0" dirty="0"/>
              <a:t>가공된 메시지들을 </a:t>
            </a:r>
            <a:r>
              <a:rPr lang="ko-KR" altLang="en-US" baseline="0" dirty="0" err="1"/>
              <a:t>읽음처리</a:t>
            </a:r>
            <a:r>
              <a:rPr lang="ko-KR" altLang="en-US" baseline="0" dirty="0"/>
              <a:t> 및 전송한다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57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61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/queue/chat/send: </a:t>
            </a:r>
            <a:r>
              <a:rPr lang="ko-KR" altLang="en-US" dirty="0"/>
              <a:t>자신의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자신의 </a:t>
            </a:r>
            <a:r>
              <a:rPr lang="en-US" altLang="ko-KR" dirty="0"/>
              <a:t>id, </a:t>
            </a:r>
            <a:r>
              <a:rPr lang="ko-KR" altLang="en-US" dirty="0"/>
              <a:t>상대방 </a:t>
            </a:r>
            <a:r>
              <a:rPr lang="en-US" altLang="ko-KR" dirty="0"/>
              <a:t>id, </a:t>
            </a:r>
            <a:r>
              <a:rPr lang="ko-KR" altLang="en-US" dirty="0"/>
              <a:t>메시지 내용을 전송한다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메시지를 </a:t>
            </a:r>
            <a:r>
              <a:rPr lang="en-US" altLang="ko-KR" dirty="0"/>
              <a:t>DB</a:t>
            </a:r>
            <a:r>
              <a:rPr lang="ko-KR" altLang="en-US" dirty="0"/>
              <a:t>에 저장한 후</a:t>
            </a:r>
            <a:r>
              <a:rPr lang="en-US" altLang="ko-KR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/app/</a:t>
            </a:r>
            <a:r>
              <a:rPr lang="en-US" altLang="ko-KR" dirty="0" err="1"/>
              <a:t>chatreceive</a:t>
            </a:r>
            <a:r>
              <a:rPr lang="en-US" altLang="ko-KR" dirty="0"/>
              <a:t>: </a:t>
            </a:r>
            <a:r>
              <a:rPr lang="ko-KR" altLang="en-US" dirty="0"/>
              <a:t>저장된 메시지를 조회한다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9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 Stomp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를 이용해 사용자가 화면을 새로고침하거나 해당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사이트에 </a:t>
            </a:r>
            <a:r>
              <a:rPr lang="ko-KR" altLang="en-US" sz="1200" baseline="0" dirty="0" err="1">
                <a:latin typeface="Noto Sans KR" panose="020B0600000101010101" charset="-127"/>
                <a:ea typeface="Noto Sans KR" panose="020B0600000101010101" charset="-127"/>
              </a:rPr>
              <a:t>재접속하지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 않아도</a:t>
            </a:r>
            <a:endParaRPr lang="en-US" altLang="ko-KR" sz="1200" baseline="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실시간으로 알림을 수신할 수 있는 기능을 구현했으며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ko-KR" altLang="en-US" dirty="0"/>
              <a:t>사용자가 어떠한 작업을 할 때 마다 알림이 가도록 하기에는 작업량이 많아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초마다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의 연결을 끊고 </a:t>
            </a:r>
            <a:r>
              <a:rPr lang="ko-KR" altLang="en-US" sz="1200" baseline="0" dirty="0" err="1">
                <a:latin typeface="Noto Sans KR" panose="020B0600000101010101" charset="-127"/>
                <a:ea typeface="Noto Sans KR" panose="020B0600000101010101" charset="-127"/>
              </a:rPr>
              <a:t>재연결하여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200" baseline="0" dirty="0">
                <a:latin typeface="Noto Sans KR" panose="020B0600000101010101" charset="-127"/>
                <a:ea typeface="Noto Sans KR" panose="020B0600000101010101" charset="-127"/>
              </a:rPr>
              <a:t>초마다 새로운 알림이 수신될 수 있도록 하였습니다</a:t>
            </a:r>
            <a:r>
              <a:rPr lang="en-US" altLang="ko-KR" sz="1200" baseline="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접속한 사용자의 권한에 따라 수신할 수 있는 알림이 다른데</a:t>
            </a:r>
            <a:endParaRPr lang="en-US" altLang="ko-KR" dirty="0"/>
          </a:p>
          <a:p>
            <a:r>
              <a:rPr lang="ko-KR" altLang="en-US" dirty="0"/>
              <a:t>학생과 팀장은 당일 회의 일정</a:t>
            </a:r>
            <a:r>
              <a:rPr lang="en-US" altLang="ko-KR" dirty="0"/>
              <a:t>, </a:t>
            </a:r>
            <a:r>
              <a:rPr lang="ko-KR" altLang="en-US" dirty="0"/>
              <a:t>내가 쓴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답글과 댓글 알림을 받아볼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팀장은 프로젝트 생성 신청 후 관리자에 의해 승인</a:t>
            </a:r>
            <a:r>
              <a:rPr lang="ko-KR" altLang="en-US" baseline="0" dirty="0"/>
              <a:t> 처리가 되면 프로젝트 생성 승인 알림을 추가로 받아볼 수 있으며</a:t>
            </a:r>
            <a:r>
              <a:rPr lang="en-US" altLang="ko-KR" baseline="0" dirty="0"/>
              <a:t>,</a:t>
            </a:r>
          </a:p>
          <a:p>
            <a:r>
              <a:rPr lang="ko-KR" altLang="en-US" dirty="0"/>
              <a:t>관리자는 </a:t>
            </a:r>
            <a:r>
              <a:rPr lang="ko-KR" altLang="en-US" dirty="0" err="1"/>
              <a:t>미승인</a:t>
            </a:r>
            <a:r>
              <a:rPr lang="ko-KR" altLang="en-US" dirty="0"/>
              <a:t> 상태인 프로젝트 생성 신청 건수에 대한 알림을 받을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836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초 마다 </a:t>
            </a:r>
            <a:r>
              <a:rPr lang="ko-KR" altLang="en-US" dirty="0" err="1"/>
              <a:t>웹소켓</a:t>
            </a:r>
            <a:r>
              <a:rPr lang="ko-KR" altLang="en-US" dirty="0"/>
              <a:t> 연결이 끊겼다가 다시 연결될 때 마다 </a:t>
            </a:r>
            <a:r>
              <a:rPr lang="en-US" altLang="ko-KR" dirty="0"/>
              <a:t>SEND</a:t>
            </a:r>
            <a:r>
              <a:rPr lang="en-US" altLang="ko-KR" baseline="0" dirty="0"/>
              <a:t> </a:t>
            </a:r>
            <a:r>
              <a:rPr lang="ko-KR" altLang="en-US" baseline="0" dirty="0"/>
              <a:t>작업이 진행되어 새로운 알림을 수신할 수 있도록 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SEND </a:t>
            </a:r>
            <a:r>
              <a:rPr lang="ko-KR" altLang="en-US" baseline="0" dirty="0"/>
              <a:t>시 서버로 전달되는 프로젝트 </a:t>
            </a:r>
            <a:r>
              <a:rPr lang="en-US" altLang="ko-KR" baseline="0" dirty="0"/>
              <a:t>ID, </a:t>
            </a:r>
            <a:r>
              <a:rPr lang="ko-KR" altLang="en-US" baseline="0" dirty="0"/>
              <a:t>사용자 </a:t>
            </a:r>
            <a:r>
              <a:rPr lang="en-US" altLang="ko-KR" baseline="0" dirty="0"/>
              <a:t>ID, </a:t>
            </a:r>
            <a:r>
              <a:rPr lang="ko-KR" altLang="en-US" baseline="0" dirty="0"/>
              <a:t>사용자 권한에 대한 정보를 브로커에게 전달하여 작업들이 처리되고 나면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처리 결과에 해당하는 미확인 </a:t>
            </a:r>
            <a:r>
              <a:rPr lang="ko-KR" altLang="en-US" baseline="0" dirty="0" err="1"/>
              <a:t>알림건을</a:t>
            </a:r>
            <a:r>
              <a:rPr lang="ko-KR" altLang="en-US" baseline="0" dirty="0"/>
              <a:t> 다시 서버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클라이언트 순으로 전달하여 관련 정보를 구독하고 있는 각각의 사용자에게 보여줍니다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751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접속한 사용자의 권한을</a:t>
            </a:r>
            <a:r>
              <a:rPr lang="ko-KR" altLang="en-US" baseline="0" dirty="0"/>
              <a:t> 비교해</a:t>
            </a:r>
            <a:r>
              <a:rPr lang="ko-KR" altLang="en-US" dirty="0"/>
              <a:t> 해당 권한에서 확인 가능한</a:t>
            </a:r>
            <a:r>
              <a:rPr lang="ko-KR" altLang="en-US" baseline="0" dirty="0"/>
              <a:t> 알림만 보일 수 있도록 구현했습니다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34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학생 계정으로 접속 시 당일 회의 일정과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내가 작성한 </a:t>
            </a:r>
            <a:r>
              <a:rPr lang="ko-KR" altLang="en-US" baseline="0" dirty="0" err="1"/>
              <a:t>게시글에</a:t>
            </a:r>
            <a:r>
              <a:rPr lang="ko-KR" altLang="en-US" baseline="0" dirty="0"/>
              <a:t> 등록된 답글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댓글 건수에 대한 알림 기능이 제공됩니다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 일정 알림 클릭 시 회의록 캘린더 페이지로 이동하여 회의록을 확인하거나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신규 등록 등의 작업을 수행할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답글 알림 클릭 시 본인이 작성한 해당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답글을 한번에 확인할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댓글 알림 클릭 시 해당 </a:t>
            </a:r>
            <a:r>
              <a:rPr lang="ko-KR" altLang="en-US" dirty="0" err="1"/>
              <a:t>게시글이</a:t>
            </a:r>
            <a:r>
              <a:rPr lang="ko-KR" altLang="en-US" dirty="0"/>
              <a:t> 팝업으로 표출됩니다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답글과 댓글은 각각의 답글과 댓글에 </a:t>
            </a:r>
            <a:r>
              <a:rPr lang="en-US" altLang="ko-KR" dirty="0" err="1"/>
              <a:t>alarm_flag</a:t>
            </a:r>
            <a:r>
              <a:rPr lang="ko-KR" altLang="en-US" baseline="0" dirty="0"/>
              <a:t>를 지정하여</a:t>
            </a:r>
            <a:r>
              <a:rPr lang="en-US" altLang="ko-KR" baseline="0" dirty="0"/>
              <a:t> </a:t>
            </a:r>
            <a:r>
              <a:rPr lang="ko-KR" altLang="en-US" baseline="0" dirty="0"/>
              <a:t>처음 입력 시 자동으로 상태 값이 </a:t>
            </a:r>
            <a:r>
              <a:rPr lang="en-US" altLang="ko-KR" baseline="0" dirty="0"/>
              <a:t>N</a:t>
            </a:r>
            <a:r>
              <a:rPr lang="ko-KR" altLang="en-US" baseline="0" dirty="0"/>
              <a:t>으로 입력되어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상태 값이 </a:t>
            </a:r>
            <a:r>
              <a:rPr lang="en-US" altLang="ko-KR" baseline="0" dirty="0"/>
              <a:t>N</a:t>
            </a:r>
            <a:r>
              <a:rPr lang="ko-KR" altLang="en-US" baseline="0" dirty="0"/>
              <a:t>인 건들만 조회해오도록 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알림을 확인하면 상태 값이 </a:t>
            </a:r>
            <a:r>
              <a:rPr lang="en-US" altLang="ko-KR" dirty="0"/>
              <a:t>Y</a:t>
            </a:r>
            <a:r>
              <a:rPr lang="ko-KR" altLang="en-US" dirty="0"/>
              <a:t>로 변경되면서 알림이 사라지도록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00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 계정으로 접속 시 학생 계정에서 기본으로 제공되는 당일 회의 일정</a:t>
            </a:r>
            <a:r>
              <a:rPr lang="en-US" altLang="ko-KR" dirty="0"/>
              <a:t>, </a:t>
            </a:r>
            <a:r>
              <a:rPr lang="ko-KR" altLang="en-US" dirty="0"/>
              <a:t>내가 쓴 </a:t>
            </a:r>
            <a:r>
              <a:rPr lang="ko-KR" altLang="en-US" dirty="0" err="1"/>
              <a:t>게시글에</a:t>
            </a:r>
            <a:r>
              <a:rPr lang="ko-KR" altLang="en-US" dirty="0"/>
              <a:t> 등록된 답글</a:t>
            </a:r>
            <a:r>
              <a:rPr lang="en-US" altLang="ko-KR" dirty="0"/>
              <a:t>, </a:t>
            </a:r>
            <a:r>
              <a:rPr lang="ko-KR" altLang="en-US" dirty="0"/>
              <a:t>댓글 알림 외에</a:t>
            </a:r>
            <a:endParaRPr lang="en-US" altLang="ko-KR" dirty="0"/>
          </a:p>
          <a:p>
            <a:r>
              <a:rPr lang="ko-KR" altLang="en-US" dirty="0"/>
              <a:t>프로젝트 생성 신청 후 관리자에 의해 생성 승인 처리가 되면</a:t>
            </a:r>
            <a:r>
              <a:rPr lang="ko-KR" altLang="en-US" baseline="0" dirty="0"/>
              <a:t> 프로젝트 생성이 승인되었다는 알림을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해당 알림 클릭 시 프로젝트를 시작할 수 있는 프로젝트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프로젝트 단계 프로파일 페이지로 이동하며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해당 페이지로 이동해 프로젝트 확인 시 </a:t>
            </a:r>
            <a:r>
              <a:rPr lang="en-US" altLang="ko-KR" baseline="0" dirty="0" err="1"/>
              <a:t>alarm_flag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Y</a:t>
            </a:r>
            <a:r>
              <a:rPr lang="ko-KR" altLang="en-US" baseline="0" dirty="0"/>
              <a:t>로 변경되면서 해당 알림이 사라집니다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14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계정 접속 시 팀장이 신청한 프로젝트 생성</a:t>
            </a:r>
            <a:r>
              <a:rPr lang="ko-KR" altLang="en-US" baseline="0" dirty="0"/>
              <a:t> 신청 건 중 </a:t>
            </a:r>
            <a:r>
              <a:rPr lang="ko-KR" altLang="en-US" baseline="0" dirty="0" err="1"/>
              <a:t>미승인</a:t>
            </a:r>
            <a:r>
              <a:rPr lang="ko-KR" altLang="en-US" baseline="0" dirty="0"/>
              <a:t> 상태인 프로젝트의 건수를 알림으로 확인할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프로젝트 생성 신청 시 해당 프로젝트의 승인 여부와 삭제 여부를 구분할 수 있는 </a:t>
            </a:r>
            <a:r>
              <a:rPr lang="ko-KR" altLang="en-US" baseline="0" dirty="0" err="1"/>
              <a:t>상태값이</a:t>
            </a:r>
            <a:r>
              <a:rPr lang="ko-KR" altLang="en-US" baseline="0" dirty="0"/>
              <a:t> 지정되어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 err="1"/>
              <a:t>미승인</a:t>
            </a:r>
            <a:r>
              <a:rPr lang="ko-KR" altLang="en-US" baseline="0" dirty="0"/>
              <a:t> 상태이고 삭제되지 않은 상태인 프로젝트의 개수를 조회해와 알림에 </a:t>
            </a:r>
            <a:r>
              <a:rPr lang="ko-KR" altLang="en-US" baseline="0" dirty="0" err="1"/>
              <a:t>표출시켰습니다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접속한 유저의 권한이 관리자</a:t>
            </a:r>
            <a:r>
              <a:rPr lang="en-US" altLang="ko-KR" baseline="0" dirty="0"/>
              <a:t>(admin)</a:t>
            </a:r>
            <a:r>
              <a:rPr lang="ko-KR" altLang="en-US" baseline="0" dirty="0"/>
              <a:t>인지 확인 후 관리자로 접속한 경우에만 해당 알림을 표시할 수 있도록 기능 구현했으며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해당 알림 클릭 시 승인 처리를 할 수 있는 관리자 설정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프로젝트 관리 페이지로 이동합니다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60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작성한 글이나 추천한 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 한눈에 확인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다양한 게시판에서의 활동들이 편리하게 모여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검색 기능과 함께 검색 결과 건수도 표시돼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 효과적으로 활용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85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댓글 테이블에 댓글 마다 번호를 붙여서</a:t>
            </a:r>
            <a:r>
              <a:rPr lang="ko-KR" altLang="en-US" baseline="0" dirty="0"/>
              <a:t> </a:t>
            </a:r>
            <a:r>
              <a:rPr lang="ko-KR" altLang="en-US" dirty="0"/>
              <a:t>내가 쓴 댓글을 클릭하면 이동하도록 구현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42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200" b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ShowTodoBox</a:t>
            </a:r>
            <a:r>
              <a:rPr lang="en-US" altLang="ko-KR" sz="1200" b="0" dirty="0" smtClean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ko-KR" altLang="en-US" sz="1200" b="0" dirty="0" smtClean="0">
                <a:solidFill>
                  <a:schemeClr val="tx1"/>
                </a:solidFill>
                <a:latin typeface="Noto Sans KR"/>
                <a:ea typeface="Noto Sans KR"/>
              </a:rPr>
              <a:t>함수를 활용해서 </a:t>
            </a:r>
            <a:r>
              <a:rPr lang="ko-KR" altLang="en-US" sz="1200" dirty="0" smtClean="0">
                <a:ea typeface="Noto Sans KR" panose="020B0600000101010101"/>
              </a:rPr>
              <a:t>가장 첫 번째 요소의 날짜와 오늘 날짜를 비교해서 </a:t>
            </a:r>
          </a:p>
          <a:p>
            <a:pPr lvl="0">
              <a:defRPr/>
            </a:pPr>
            <a:r>
              <a:rPr lang="ko-KR" altLang="en-US" sz="1200" dirty="0" smtClean="0">
                <a:ea typeface="Noto Sans KR" panose="020B0600000101010101"/>
              </a:rPr>
              <a:t>같으면</a:t>
            </a:r>
            <a:r>
              <a:rPr lang="en-US" altLang="ko-KR" sz="1200" dirty="0" smtClean="0">
                <a:ea typeface="Noto Sans KR" panose="020B0600000101010101"/>
              </a:rPr>
              <a:t>(True)</a:t>
            </a:r>
            <a:r>
              <a:rPr lang="ko-KR" altLang="en-US" sz="1200" dirty="0" smtClean="0">
                <a:ea typeface="Noto Sans KR" panose="020B0600000101010101"/>
              </a:rPr>
              <a:t> 버튼이 감춰지고 다르면</a:t>
            </a:r>
            <a:r>
              <a:rPr lang="en-US" altLang="ko-KR" sz="1200" dirty="0" smtClean="0">
                <a:ea typeface="Noto Sans KR" panose="020B0600000101010101"/>
              </a:rPr>
              <a:t>(False)</a:t>
            </a:r>
            <a:r>
              <a:rPr lang="ko-KR" altLang="en-US" sz="1200" dirty="0" smtClean="0">
                <a:ea typeface="Noto Sans KR" panose="020B0600000101010101"/>
              </a:rPr>
              <a:t> </a:t>
            </a:r>
            <a:r>
              <a:rPr lang="en-US" altLang="ko-KR" sz="1200" dirty="0" smtClean="0">
                <a:ea typeface="Noto Sans KR" panose="020B0600000101010101"/>
              </a:rPr>
              <a:t>To Do List</a:t>
            </a:r>
            <a:r>
              <a:rPr lang="ko-KR" altLang="en-US" sz="1200" dirty="0" smtClean="0">
                <a:ea typeface="Noto Sans KR" panose="020B0600000101010101"/>
              </a:rPr>
              <a:t>를 생성하는 버튼이 보여진다</a:t>
            </a:r>
            <a:endParaRPr lang="en-US" altLang="ko-KR" sz="1200" dirty="0" smtClean="0">
              <a:ea typeface="Noto Sans KR" panose="020B0600000101010101"/>
            </a:endParaRPr>
          </a:p>
          <a:p>
            <a:pPr lvl="0">
              <a:defRPr/>
            </a:pPr>
            <a:endParaRPr lang="en-US" altLang="ko-KR" sz="1200" dirty="0" smtClean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200" dirty="0" smtClean="0">
                <a:ea typeface="Noto Sans KR" panose="020B0600000101010101"/>
              </a:rPr>
              <a:t>우선순위에 따라 </a:t>
            </a:r>
            <a:r>
              <a:rPr lang="ko-KR" altLang="en-US" sz="1200" dirty="0" err="1" smtClean="0">
                <a:ea typeface="Noto Sans KR" panose="020B0600000101010101"/>
              </a:rPr>
              <a:t>높음이면</a:t>
            </a:r>
            <a:r>
              <a:rPr lang="ko-KR" altLang="en-US" sz="1200" dirty="0" smtClean="0">
                <a:ea typeface="Noto Sans KR" panose="020B0600000101010101"/>
              </a:rPr>
              <a:t> 빨간색</a:t>
            </a:r>
            <a:r>
              <a:rPr lang="en-US" altLang="ko-KR" sz="1200" dirty="0" smtClean="0">
                <a:ea typeface="Noto Sans KR" panose="020B0600000101010101"/>
              </a:rPr>
              <a:t>, </a:t>
            </a:r>
            <a:r>
              <a:rPr lang="ko-KR" altLang="en-US" sz="1200" dirty="0" smtClean="0">
                <a:ea typeface="Noto Sans KR" panose="020B0600000101010101"/>
              </a:rPr>
              <a:t>보통이면 회색</a:t>
            </a:r>
            <a:r>
              <a:rPr lang="en-US" altLang="ko-KR" sz="1200" dirty="0" smtClean="0">
                <a:ea typeface="Noto Sans KR" panose="020B0600000101010101"/>
              </a:rPr>
              <a:t>, </a:t>
            </a:r>
            <a:r>
              <a:rPr lang="ko-KR" altLang="en-US" sz="1200" dirty="0" smtClean="0">
                <a:ea typeface="Noto Sans KR" panose="020B0600000101010101"/>
              </a:rPr>
              <a:t>낮으면 파란색으로 구분하고 </a:t>
            </a:r>
            <a:endParaRPr lang="en-US" altLang="ko-KR" sz="1200" dirty="0" smtClean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200" dirty="0" smtClean="0">
                <a:ea typeface="Noto Sans KR" panose="020B0600000101010101"/>
              </a:rPr>
              <a:t>우선순위가 높은</a:t>
            </a:r>
            <a:r>
              <a:rPr lang="ko-KR" altLang="en-US" sz="1200" baseline="0" dirty="0" smtClean="0">
                <a:ea typeface="Noto Sans KR" panose="020B0600000101010101"/>
              </a:rPr>
              <a:t> 것이 상단에 보여진다</a:t>
            </a:r>
            <a:endParaRPr lang="en-US" altLang="ko-KR" sz="1200" baseline="0" dirty="0" smtClean="0">
              <a:ea typeface="Noto Sans KR" panose="020B0600000101010101"/>
            </a:endParaRPr>
          </a:p>
          <a:p>
            <a:pPr lvl="0">
              <a:defRPr/>
            </a:pPr>
            <a:endParaRPr lang="en-US" altLang="ko-KR" sz="1200" baseline="0" dirty="0" smtClean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200" baseline="0" dirty="0" smtClean="0">
                <a:ea typeface="Noto Sans KR" panose="020B0600000101010101"/>
              </a:rPr>
              <a:t>완료가 되었을 때 체크 박스를 클릭하면 밑줄이 그어지면서 스타일로 구분이 지어진다</a:t>
            </a:r>
            <a:endParaRPr lang="en-US" altLang="ko-KR" sz="1200" baseline="0" dirty="0" smtClean="0">
              <a:ea typeface="Noto Sans KR" panose="020B0600000101010101"/>
            </a:endParaRPr>
          </a:p>
          <a:p>
            <a:pPr lvl="0">
              <a:defRPr/>
            </a:pPr>
            <a:endParaRPr lang="ko-KR" altLang="en-US" sz="1200" dirty="0" smtClean="0">
              <a:ea typeface="Noto Sans KR" panose="020B0600000101010101"/>
            </a:endParaRPr>
          </a:p>
          <a:p>
            <a:pPr lvl="0"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33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94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Noto Sans KR"/>
                <a:ea typeface="Noto Sans KR"/>
              </a:rPr>
              <a:t>프로세스를 도식화 한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 것입니다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.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기본적으로 비동기로 작동이 되고 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가장 기본적인 기능은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TODO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입력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,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삭제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,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완료 여부가 있고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입력 중에서도 크게 두 가지로 나뉩니다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. </a:t>
            </a: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오늘 날짜가 아닌 과거에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에 대한 생성이거나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,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오늘 작성이지만 최초 작성이 아닌 경우와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오늘 날짜 중에서도 최초 작성 시로 나뉘는데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                 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이 둘의 프로세스 차이점은 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첫 번째 경우는 이미 있는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박스에 항목들을 추가하면 되지만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,</a:t>
            </a: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두 번째 경우는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박스가 없는 상태에서 새로 생성을 하고 추가해야 해서 앞에서도 말했듯이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영역의 가장 첫 번째가 되는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Noto Sans KR"/>
                <a:ea typeface="Noto Sans KR"/>
              </a:rPr>
              <a:t>todo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의 날짜와 오늘 날짜를 비교해서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둘이 같으면 이미 오늘 날짜의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TODO BOX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가 있는 경우로 체크해서 오늘 할 일 생성하기 버튼이 안 보여지게 되고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	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둘이 다르면 오늘 날짜에 해당하는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TODO BOX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가 없는 경우로 간주해서 오늘 할 일을 생성하는 버튼이 보여지게 됩니다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.</a:t>
            </a:r>
          </a:p>
          <a:p>
            <a:pPr lvl="0" algn="l">
              <a:defRPr/>
            </a:pP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                 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Noto Sans KR"/>
                <a:ea typeface="Noto Sans KR"/>
              </a:rPr>
              <a:t>그래서 저 오늘 할일 설정 버튼에는 </a:t>
            </a:r>
            <a:r>
              <a:rPr lang="en-US" altLang="ko-KR" sz="1200" dirty="0" err="1" smtClean="0">
                <a:ea typeface="Noto Sans KR" panose="020B0600000101010101"/>
              </a:rPr>
              <a:t>ShowTodoBox</a:t>
            </a:r>
            <a:r>
              <a:rPr lang="en-US" altLang="ko-KR" sz="1200" dirty="0" smtClean="0">
                <a:ea typeface="Noto Sans KR" panose="020B0600000101010101"/>
              </a:rPr>
              <a:t>(</a:t>
            </a:r>
            <a:r>
              <a:rPr lang="en-US" altLang="ko-KR" sz="1200" dirty="0" err="1" smtClean="0">
                <a:ea typeface="Noto Sans KR" panose="020B0600000101010101"/>
              </a:rPr>
              <a:t>newTodoToday</a:t>
            </a:r>
            <a:r>
              <a:rPr lang="en-US" altLang="ko-KR" sz="1200" dirty="0" smtClean="0">
                <a:ea typeface="Noto Sans KR" panose="020B0600000101010101"/>
              </a:rPr>
              <a:t> = TRUE)</a:t>
            </a:r>
            <a:r>
              <a:rPr lang="ko-KR" altLang="en-US" sz="1200" dirty="0" smtClean="0">
                <a:ea typeface="Noto Sans KR" panose="020B0600000101010101"/>
              </a:rPr>
              <a:t>로 정해져 잇고 기본값은 </a:t>
            </a:r>
            <a:r>
              <a:rPr lang="en-US" altLang="ko-KR" sz="1200" dirty="0" smtClean="0">
                <a:ea typeface="Noto Sans KR" panose="020B0600000101010101"/>
              </a:rPr>
              <a:t>FALSE</a:t>
            </a:r>
            <a:r>
              <a:rPr lang="ko-KR" altLang="en-US" sz="1200" dirty="0" smtClean="0">
                <a:ea typeface="Noto Sans KR" panose="020B0600000101010101"/>
              </a:rPr>
              <a:t>로 정해져 있습니다</a:t>
            </a:r>
            <a:r>
              <a:rPr lang="en-US" altLang="ko-KR" sz="1200" dirty="0" smtClean="0">
                <a:ea typeface="Noto Sans KR" panose="020B0600000101010101"/>
              </a:rPr>
              <a:t>.</a:t>
            </a:r>
          </a:p>
          <a:p>
            <a:pPr lvl="0">
              <a:defRPr/>
            </a:pPr>
            <a:endParaRPr lang="en-US" altLang="ko-KR" sz="1200" dirty="0" smtClean="0">
              <a:ea typeface="Noto Sans KR" panose="020B0600000101010101"/>
            </a:endParaRPr>
          </a:p>
          <a:p>
            <a:pPr lvl="0">
              <a:defRPr/>
            </a:pPr>
            <a:r>
              <a:rPr lang="en-US" altLang="ko-KR" sz="1200" dirty="0" smtClean="0">
                <a:ea typeface="Noto Sans KR" panose="020B0600000101010101"/>
              </a:rPr>
              <a:t>	</a:t>
            </a:r>
            <a:r>
              <a:rPr lang="ko-KR" altLang="en-US" sz="1200" dirty="0" smtClean="0">
                <a:ea typeface="Noto Sans KR" panose="020B0600000101010101"/>
              </a:rPr>
              <a:t>추가적으로 앞에서 말했듯이 체크박스 여부와 우선순위 순으로 스타일을 다르게 하여 구분 짓게 해놨습니다</a:t>
            </a:r>
            <a:r>
              <a:rPr lang="en-US" altLang="ko-KR" sz="1200" dirty="0" smtClean="0">
                <a:ea typeface="Noto Sans KR" panose="020B0600000101010101"/>
              </a:rPr>
              <a:t>.</a:t>
            </a:r>
          </a:p>
          <a:p>
            <a:pPr lvl="0">
              <a:defRPr/>
            </a:pPr>
            <a:r>
              <a:rPr lang="en-US" altLang="ko-KR" sz="1200" dirty="0" smtClean="0">
                <a:ea typeface="Noto Sans KR" panose="020B0600000101010101"/>
              </a:rPr>
              <a:t>		</a:t>
            </a:r>
          </a:p>
          <a:p>
            <a:pPr lvl="0">
              <a:defRPr/>
            </a:pPr>
            <a:r>
              <a:rPr lang="en-US" altLang="ko-KR" sz="1200" dirty="0" smtClean="0">
                <a:ea typeface="Noto Sans KR" panose="020B0600000101010101"/>
              </a:rPr>
              <a:t>	</a:t>
            </a: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en-US" altLang="ko-KR" sz="1200" baseline="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l">
              <a:defRPr/>
            </a:pPr>
            <a:endParaRPr lang="ko-KR" altLang="en-US" sz="1200" dirty="0" smtClean="0">
              <a:solidFill>
                <a:schemeClr val="tx1"/>
              </a:solidFill>
              <a:latin typeface="Noto Sans KR"/>
              <a:ea typeface="Noto Sans K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243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관리 시스템에서 중점인 프로세스를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프로젝트 생성입니다</a:t>
            </a:r>
            <a:r>
              <a:rPr lang="en-US" altLang="ko-KR" dirty="0"/>
              <a:t>. </a:t>
            </a:r>
            <a:r>
              <a:rPr lang="ko-KR" altLang="en-US" dirty="0"/>
              <a:t>팀장이 프로젝트 생성을 통해 상세 정보를 입력하게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관리자 승인입니다</a:t>
            </a:r>
            <a:r>
              <a:rPr lang="en-US" altLang="ko-KR" dirty="0"/>
              <a:t>. </a:t>
            </a:r>
            <a:r>
              <a:rPr lang="ko-KR" altLang="en-US" dirty="0"/>
              <a:t>팀장이 생성한 프로젝트를 관리자가 해당 사항과 </a:t>
            </a:r>
            <a:r>
              <a:rPr lang="ko-KR" altLang="en-US" dirty="0" err="1"/>
              <a:t>맞다면</a:t>
            </a:r>
            <a:r>
              <a:rPr lang="ko-KR" altLang="en-US" dirty="0"/>
              <a:t> 승인</a:t>
            </a:r>
            <a:r>
              <a:rPr lang="en-US" altLang="ko-KR" dirty="0"/>
              <a:t>, </a:t>
            </a:r>
            <a:r>
              <a:rPr lang="ko-KR" altLang="en-US" dirty="0"/>
              <a:t>취지와 맞지 않다면 삭제를 통해 프로젝트의 시작을 승인합니다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</a:t>
            </a:r>
            <a:r>
              <a:rPr lang="en-US" altLang="ko-KR" dirty="0"/>
              <a:t>, </a:t>
            </a:r>
            <a:r>
              <a:rPr lang="ko-KR" altLang="en-US" dirty="0"/>
              <a:t>프로젝트 시작 입니다</a:t>
            </a:r>
            <a:r>
              <a:rPr lang="en-US" altLang="ko-KR" dirty="0"/>
              <a:t>. </a:t>
            </a:r>
            <a:r>
              <a:rPr lang="ko-KR" altLang="en-US" dirty="0"/>
              <a:t>프로젝트 생성 승인 후 프로젝트 시작과 동시 진행상태 및 과정을 기입하게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네번째</a:t>
            </a:r>
            <a:r>
              <a:rPr lang="en-US" altLang="ko-KR" dirty="0"/>
              <a:t>, </a:t>
            </a:r>
            <a:r>
              <a:rPr lang="ko-KR" altLang="en-US" dirty="0"/>
              <a:t>프로젝트 </a:t>
            </a:r>
            <a:r>
              <a:rPr lang="ko-KR" altLang="en-US" dirty="0" err="1"/>
              <a:t>단계설정입니다</a:t>
            </a:r>
            <a:r>
              <a:rPr lang="en-US" altLang="ko-KR" dirty="0"/>
              <a:t>. </a:t>
            </a:r>
            <a:r>
              <a:rPr lang="ko-KR" altLang="en-US" dirty="0"/>
              <a:t>프로젝트 단계설정을 통한 프로젝트 진행 전 과정을 파악합니다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다섯번째</a:t>
            </a:r>
            <a:r>
              <a:rPr lang="en-US" altLang="ko-KR" dirty="0"/>
              <a:t>, </a:t>
            </a:r>
            <a:r>
              <a:rPr lang="ko-KR" altLang="en-US" dirty="0"/>
              <a:t>프로젝트 완료 입니다</a:t>
            </a:r>
            <a:r>
              <a:rPr lang="en-US" altLang="ko-KR" dirty="0"/>
              <a:t>. </a:t>
            </a:r>
            <a:r>
              <a:rPr lang="ko-KR" altLang="en-US" dirty="0"/>
              <a:t>프로젝트 완료 후 프로젝트 완료 목록을 통해 해당 프로젝트를 서류화 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235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생성 페이지는 프로젝트의 기본적인 내용을 소개하도록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팀장의 권한을 갖은 회원만 접근이 가능하며 팀장이 </a:t>
            </a:r>
            <a:r>
              <a:rPr lang="ko-KR" altLang="en-US" dirty="0" err="1"/>
              <a:t>아닌경우</a:t>
            </a:r>
            <a:r>
              <a:rPr lang="ko-KR" altLang="en-US" dirty="0"/>
              <a:t> 상단과 같이 팀장권한이 없다는 메시지를 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프로젝트명</a:t>
            </a:r>
            <a:r>
              <a:rPr lang="en-US" altLang="ko-KR" dirty="0"/>
              <a:t>, </a:t>
            </a:r>
            <a:r>
              <a:rPr lang="ko-KR" altLang="en-US" dirty="0"/>
              <a:t>프로젝트기간</a:t>
            </a:r>
            <a:r>
              <a:rPr lang="en-US" altLang="ko-KR" dirty="0"/>
              <a:t>, </a:t>
            </a:r>
            <a:r>
              <a:rPr lang="ko-KR" altLang="en-US" dirty="0"/>
              <a:t>프로젝트 팀장</a:t>
            </a:r>
            <a:r>
              <a:rPr lang="en-US" altLang="ko-KR" dirty="0"/>
              <a:t>, </a:t>
            </a:r>
            <a:r>
              <a:rPr lang="ko-KR" altLang="en-US" dirty="0"/>
              <a:t>프로젝트 멤버</a:t>
            </a:r>
            <a:r>
              <a:rPr lang="en-US" altLang="ko-KR" dirty="0"/>
              <a:t>, </a:t>
            </a:r>
            <a:r>
              <a:rPr lang="ko-KR" altLang="en-US" dirty="0"/>
              <a:t>프로젝트 소개로 구성되어 있으며 프로젝트 멤버의 경우 팀장이 속한 반의 회원 이름을 불러와</a:t>
            </a:r>
            <a:endParaRPr lang="en-US" altLang="ko-KR" dirty="0"/>
          </a:p>
          <a:p>
            <a:r>
              <a:rPr lang="ko-KR" altLang="en-US" dirty="0"/>
              <a:t>해당 팀원을 선택 할 수 있도록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775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단계 프로파일입니다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프로젝트의 팀장 권한을 갖은 회원만 접속이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생성에서 기입했던 정보들을 조회 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관리자가 승인을 </a:t>
            </a:r>
            <a:r>
              <a:rPr lang="ko-KR" altLang="en-US" dirty="0" err="1"/>
              <a:t>하게되면</a:t>
            </a:r>
            <a:r>
              <a:rPr lang="ko-KR" altLang="en-US" dirty="0"/>
              <a:t> 승인상태가 신청완료로 바뀌게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진행상태의 경우 팀장이 프로젝트 시작을 누르면 프로젝트가 시작됩니다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94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작성했던 내용들이 바뀌게 될 경우 수정할 수 있는 화면이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</a:t>
            </a:r>
            <a:r>
              <a:rPr lang="ko-KR" altLang="en-US" dirty="0" err="1"/>
              <a:t>완료시</a:t>
            </a:r>
            <a:r>
              <a:rPr lang="ko-KR" altLang="en-US" dirty="0"/>
              <a:t> 수정버튼을 눌러 파일첨부에 결과물을 올리면 완료 프로젝트 목록과 연동되어 문서화되도록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88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789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승인이 되면 프로젝트 기본 </a:t>
            </a:r>
            <a:r>
              <a:rPr lang="en-US" altLang="ko-KR" dirty="0"/>
              <a:t>5</a:t>
            </a:r>
            <a:r>
              <a:rPr lang="ko-KR" altLang="en-US" dirty="0"/>
              <a:t>개의 단계가 생성이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프로젝트에 맞추어 해당 단계를 추가</a:t>
            </a:r>
            <a:r>
              <a:rPr lang="en-US" altLang="ko-KR" dirty="0"/>
              <a:t>, </a:t>
            </a:r>
            <a:r>
              <a:rPr lang="ko-KR" altLang="en-US" dirty="0"/>
              <a:t>수정 삭제 할 수 있으며 해당 작업을 완료 후 </a:t>
            </a:r>
            <a:r>
              <a:rPr lang="ko-KR" altLang="en-US" dirty="0" err="1"/>
              <a:t>드롭박스를</a:t>
            </a:r>
            <a:r>
              <a:rPr lang="ko-KR" altLang="en-US" dirty="0"/>
              <a:t> 이용하여 자신이 원하는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순서로 단계를 설정할 수 있으며 단계를 설정한 후 버튼을 누르면 자동으로 정렬되게 됩니다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3096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버튼을 눌러 단계를 생성할 수 있으며 수정 버튼을 누르면 단계수정</a:t>
            </a:r>
            <a:r>
              <a:rPr lang="en-US" altLang="ko-KR" dirty="0"/>
              <a:t>, </a:t>
            </a:r>
            <a:r>
              <a:rPr lang="ko-KR" altLang="en-US" dirty="0"/>
              <a:t>삭제버튼을 눌러 삭제도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삭제를 하게 되는 경우 다시 단계설정을 하여 단계를 수정하여야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32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포트폴리오 버튼을 누르면 해당 내용들을 한눈에 보기 쉽게 정리하였습니다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084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2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4593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작업 상세 내역 삭제는 작성자만 </a:t>
            </a:r>
            <a:r>
              <a:rPr lang="ko-KR" altLang="en-US" dirty="0" err="1" smtClean="0"/>
              <a:t>삭제가능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첨부파일중에 사진 파일은 </a:t>
            </a:r>
            <a:r>
              <a:rPr lang="ko-KR" altLang="en-US" dirty="0" err="1" smtClean="0"/>
              <a:t>팝업창으로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나오게하고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파일 형식은 다운로드 받을 수 있게 </a:t>
            </a:r>
            <a:r>
              <a:rPr lang="ko-KR" altLang="en-US" dirty="0" err="1" smtClean="0"/>
              <a:t>해놈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95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430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015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작업 생성시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개의 테이블 공통적으로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project_id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와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task_id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가 필요 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- &gt;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그 중에서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project_id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는 원래 있던 값을 가져와서 사용하면 되므로 문제 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</a:p>
          <a:p>
            <a:endParaRPr lang="ko-KR" altLang="en-US" sz="1200" dirty="0" smtClean="0"/>
          </a:p>
          <a:p>
            <a:r>
              <a:rPr lang="en-US" altLang="ko-KR" sz="12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task_id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는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Task Table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에서 생성 시 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형식으로 생성이 되는데 이</a:t>
            </a:r>
            <a:r>
              <a:rPr lang="en-US" altLang="ko-KR" sz="1200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baseline="0" dirty="0" smtClean="0">
                <a:solidFill>
                  <a:srgbClr val="000000"/>
                </a:solidFill>
                <a:latin typeface="Arial" panose="020B0604020202020204" pitchFamily="34" charset="0"/>
              </a:rPr>
              <a:t>값을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가져다 나머지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개의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TABLE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에 넣어야 한다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endParaRPr lang="ko-KR" altLang="en-US" sz="1200" dirty="0" smtClean="0"/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Task(Table)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에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할떄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을 하고 그 이후 두개의 테이블은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max+1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이 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커밋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된 후 그 시점에 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값을 가져오면 같은 값을 가져오게 된다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ko-KR" altLang="en-US" sz="1200" dirty="0" smtClean="0"/>
          </a:p>
          <a:p>
            <a:pPr marL="228600" indent="-228600">
              <a:buAutoNum type="arabicPeriod" startAt="2"/>
            </a:pP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Task_sub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(Table)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는 체크박스 형식으로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user_id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를 리스트로 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입력받아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List&lt;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taskSub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&gt;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형식으로 받아서 순서대로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insert </a:t>
            </a:r>
          </a:p>
          <a:p>
            <a:pPr marL="228600" indent="-228600">
              <a:buAutoNum type="arabicPeriod" startAt="2"/>
            </a:pPr>
            <a:endParaRPr lang="en-US" altLang="ko-KR" sz="1200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dirty="0" smtClean="0"/>
              <a:t>3.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task_attach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(Table)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인 첨부파일 같은 경우는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pk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가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project_id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task_id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attach_no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이렇게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개인데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 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파일이 리스트 형식으로 넘어온다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그냥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문을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번 처리하여 할 수도 있지만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,  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다른 방법이 없을까 생각 하던 중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예를 들어 파일이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개가 들어온다고 가정 시 현재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에 값 순서대로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max+1, max+2, max+3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처럼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1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씩 커지게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java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에서  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fo</a:t>
            </a:r>
            <a:r>
              <a:rPr lang="en-US" altLang="ko-KR" sz="1200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r </a:t>
            </a:r>
            <a:r>
              <a:rPr lang="ko-KR" altLang="en-US" sz="1200" baseline="0" dirty="0" smtClean="0">
                <a:solidFill>
                  <a:srgbClr val="595959"/>
                </a:solidFill>
                <a:latin typeface="Arial" panose="020B0604020202020204" pitchFamily="34" charset="0"/>
              </a:rPr>
              <a:t>문으로 </a:t>
            </a:r>
            <a:endParaRPr lang="en-US" altLang="ko-KR" sz="1200" baseline="0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Pk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설정후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rgbClr val="595959"/>
                </a:solidFill>
                <a:latin typeface="Arial" panose="020B0604020202020204" pitchFamily="34" charset="0"/>
              </a:rPr>
              <a:t>다중 </a:t>
            </a:r>
            <a:r>
              <a:rPr lang="en-US" altLang="ko-KR" sz="1200" smtClean="0">
                <a:solidFill>
                  <a:srgbClr val="595959"/>
                </a:solidFill>
                <a:latin typeface="Arial" panose="020B0604020202020204" pitchFamily="34" charset="0"/>
              </a:rPr>
              <a:t>insert</a:t>
            </a:r>
            <a:r>
              <a:rPr lang="ko-KR" altLang="en-US" sz="1200" smtClean="0">
                <a:solidFill>
                  <a:srgbClr val="595959"/>
                </a:solidFill>
                <a:latin typeface="Arial" panose="020B0604020202020204" pitchFamily="34" charset="0"/>
              </a:rPr>
              <a:t>를 </a:t>
            </a:r>
            <a:r>
              <a:rPr lang="ko-KR" altLang="en-US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한다</a:t>
            </a:r>
            <a:r>
              <a:rPr lang="en-US" altLang="ko-KR" sz="1200" dirty="0" smtClean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 smtClean="0"/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1219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75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sz="1200" dirty="0" smtClean="0"/>
              <a:t>Task(Table) update</a:t>
            </a:r>
            <a:r>
              <a:rPr lang="ko-KR" altLang="en-US" sz="1200" dirty="0" smtClean="0"/>
              <a:t>는 일반적인 </a:t>
            </a:r>
            <a:r>
              <a:rPr lang="en-US" altLang="ko-KR" sz="1200" dirty="0" smtClean="0"/>
              <a:t>update</a:t>
            </a:r>
            <a:r>
              <a:rPr lang="ko-KR" altLang="en-US" sz="1200" dirty="0" smtClean="0"/>
              <a:t>와 같다</a:t>
            </a:r>
            <a:r>
              <a:rPr lang="en-US" altLang="ko-KR" sz="1200" dirty="0" smtClean="0"/>
              <a:t>.</a:t>
            </a:r>
          </a:p>
          <a:p>
            <a:pPr marL="228600" indent="-228600">
              <a:buAutoNum type="arabicPeriod"/>
            </a:pPr>
            <a:endParaRPr lang="ko-KR" altLang="en-US" sz="1200" dirty="0" smtClean="0"/>
          </a:p>
          <a:p>
            <a:pPr marL="228600" indent="-228600">
              <a:buAutoNum type="arabicPeriod" startAt="2"/>
            </a:pPr>
            <a:r>
              <a:rPr lang="en-US" altLang="ko-KR" sz="1200" dirty="0" err="1" smtClean="0"/>
              <a:t>Task_sub</a:t>
            </a:r>
            <a:r>
              <a:rPr lang="en-US" altLang="ko-KR" sz="1200" dirty="0" smtClean="0"/>
              <a:t>(Table)</a:t>
            </a:r>
            <a:r>
              <a:rPr lang="ko-KR" altLang="en-US" sz="1200" dirty="0" smtClean="0"/>
              <a:t>은 먼저 일반적인 </a:t>
            </a:r>
            <a:r>
              <a:rPr lang="en-US" altLang="ko-KR" sz="1200" dirty="0" smtClean="0"/>
              <a:t>update</a:t>
            </a:r>
            <a:r>
              <a:rPr lang="ko-KR" altLang="en-US" sz="1200" dirty="0" smtClean="0"/>
              <a:t>개념과 차이가 있다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     한 개의 필드가 아니라 </a:t>
            </a:r>
            <a:r>
              <a:rPr lang="ko-KR" altLang="en-US" sz="1200" dirty="0" err="1" smtClean="0"/>
              <a:t>외래키가</a:t>
            </a:r>
            <a:r>
              <a:rPr lang="ko-KR" altLang="en-US" sz="1200" dirty="0" smtClean="0"/>
              <a:t> 걸린 하나의 테이블에 수정을 하는 것이기 때문에 공동작업자를 없애거나 더 추가하면 </a:t>
            </a:r>
            <a:r>
              <a:rPr lang="en-US" altLang="ko-KR" sz="1200" dirty="0" smtClean="0"/>
              <a:t>update</a:t>
            </a:r>
            <a:r>
              <a:rPr lang="ko-KR" altLang="en-US" sz="1200" dirty="0" smtClean="0"/>
              <a:t>개념이 아니라 </a:t>
            </a:r>
            <a:r>
              <a:rPr lang="en-US" altLang="ko-KR" sz="1200" dirty="0" smtClean="0"/>
              <a:t>insert 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delete </a:t>
            </a:r>
            <a:r>
              <a:rPr lang="ko-KR" altLang="en-US" sz="1200" dirty="0" smtClean="0"/>
              <a:t>하는 것으로 개념이 바뀌게 된다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     </a:t>
            </a:r>
            <a:r>
              <a:rPr lang="ko-KR" altLang="en-US" sz="1200" dirty="0" smtClean="0"/>
              <a:t>먼저 해당 작업에 대한 공동작업자를 모두 </a:t>
            </a:r>
            <a:r>
              <a:rPr lang="en-US" altLang="ko-KR" sz="1200" dirty="0" smtClean="0"/>
              <a:t>delete </a:t>
            </a:r>
            <a:r>
              <a:rPr lang="ko-KR" altLang="en-US" sz="1200" dirty="0" smtClean="0"/>
              <a:t>처리 후 그 이후에 </a:t>
            </a:r>
            <a:r>
              <a:rPr lang="ko-KR" altLang="en-US" sz="1200" dirty="0" err="1" smtClean="0"/>
              <a:t>수정폼에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checkbo</a:t>
            </a:r>
            <a:r>
              <a:rPr lang="ko-KR" altLang="en-US" sz="1200" dirty="0" smtClean="0"/>
              <a:t>에 체크된 토대로 다시 </a:t>
            </a:r>
            <a:r>
              <a:rPr lang="en-US" altLang="ko-KR" sz="1200" dirty="0" smtClean="0"/>
              <a:t>insert</a:t>
            </a:r>
            <a:r>
              <a:rPr lang="ko-KR" altLang="en-US" sz="1200" dirty="0" smtClean="0"/>
              <a:t>를 한다</a:t>
            </a:r>
            <a:endParaRPr lang="en-US" altLang="ko-KR" sz="1200" dirty="0" smtClean="0"/>
          </a:p>
          <a:p>
            <a:pPr marL="228600" indent="-228600">
              <a:buAutoNum type="arabicPeriod" startAt="2"/>
            </a:pPr>
            <a:endParaRPr lang="en-US" altLang="ko-KR" sz="1200" dirty="0" smtClean="0"/>
          </a:p>
          <a:p>
            <a:pPr marL="0" indent="0">
              <a:buNone/>
            </a:pPr>
            <a:endParaRPr lang="en-US" altLang="ko-KR" sz="1200" dirty="0" smtClean="0"/>
          </a:p>
          <a:p>
            <a:pPr marL="228600" indent="-228600">
              <a:buAutoNum type="arabicPeriod" startAt="3"/>
            </a:pPr>
            <a:r>
              <a:rPr lang="ko-KR" altLang="en-US" sz="1200" dirty="0" smtClean="0"/>
              <a:t>삭제할 파일이 있는 경우 </a:t>
            </a:r>
            <a:r>
              <a:rPr lang="en-US" altLang="ko-KR" sz="1200" dirty="0" smtClean="0"/>
              <a:t>checkbox</a:t>
            </a:r>
            <a:r>
              <a:rPr lang="ko-KR" altLang="en-US" sz="1200" dirty="0" smtClean="0"/>
              <a:t>에 체크된 값으로 실제 저장된 이미지를 찾아 삭제하고  그 이후 에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저장된 값을 삭제한다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r>
              <a:rPr lang="en-US" altLang="ko-KR" sz="1200" dirty="0" smtClean="0"/>
              <a:t>4.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파일 추가 하는 부분은 </a:t>
            </a:r>
            <a:r>
              <a:rPr lang="en-US" altLang="ko-KR" sz="1200" baseline="0" dirty="0" smtClean="0"/>
              <a:t>insert</a:t>
            </a:r>
            <a:r>
              <a:rPr lang="ko-KR" altLang="en-US" sz="1200" baseline="0" dirty="0" smtClean="0"/>
              <a:t>와 같으므로 생성 방식과 같다</a:t>
            </a:r>
            <a:r>
              <a:rPr lang="en-US" altLang="ko-KR" sz="1200" baseline="0" dirty="0" smtClean="0"/>
              <a:t>,.</a:t>
            </a:r>
          </a:p>
          <a:p>
            <a:endParaRPr lang="en-US" altLang="ko-KR" sz="1200" baseline="0" dirty="0" smtClean="0"/>
          </a:p>
          <a:p>
            <a:r>
              <a:rPr lang="en-US" altLang="ko-KR" sz="1200" baseline="0" dirty="0" smtClean="0"/>
              <a:t>(</a:t>
            </a:r>
            <a:r>
              <a:rPr lang="ko-KR" altLang="en-US" sz="1200" baseline="0" dirty="0" smtClean="0"/>
              <a:t>참고로 먼저 </a:t>
            </a:r>
            <a:r>
              <a:rPr lang="en-US" altLang="ko-KR" sz="1200" baseline="0" dirty="0" smtClean="0"/>
              <a:t>delete </a:t>
            </a:r>
            <a:r>
              <a:rPr lang="ko-KR" altLang="en-US" sz="1200" baseline="0" dirty="0" smtClean="0"/>
              <a:t>이후에 </a:t>
            </a:r>
            <a:r>
              <a:rPr lang="en-US" altLang="ko-KR" sz="1200" baseline="0" dirty="0" smtClean="0"/>
              <a:t>insert</a:t>
            </a:r>
            <a:r>
              <a:rPr lang="ko-KR" altLang="en-US" sz="1200" baseline="0" dirty="0" smtClean="0"/>
              <a:t>가 되어야 데이터의 낭비를 줄일 수 있다</a:t>
            </a:r>
            <a:r>
              <a:rPr lang="en-US" altLang="ko-KR" sz="1200" baseline="0" dirty="0" smtClean="0"/>
              <a:t>,)</a:t>
            </a:r>
            <a:endParaRPr lang="en-US" altLang="ko-KR" sz="1200" dirty="0" smtClean="0"/>
          </a:p>
          <a:p>
            <a:r>
              <a:rPr lang="ko-KR" altLang="en-US" sz="1200" dirty="0" smtClean="0"/>
              <a:t/>
            </a:r>
            <a:br>
              <a:rPr lang="ko-KR" altLang="en-US" sz="1200" dirty="0" smtClean="0"/>
            </a:b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01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휴지통은 </a:t>
            </a:r>
            <a:r>
              <a:rPr lang="ko-KR" altLang="en-US" dirty="0" err="1" smtClean="0"/>
              <a:t>작업테이블</a:t>
            </a:r>
            <a:r>
              <a:rPr lang="ko-KR" altLang="en-US" dirty="0" smtClean="0"/>
              <a:t> 필드에 </a:t>
            </a:r>
            <a:r>
              <a:rPr lang="en-US" altLang="ko-KR" dirty="0" err="1" smtClean="0"/>
              <a:t>gargabe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필드명이</a:t>
            </a:r>
            <a:r>
              <a:rPr lang="ko-KR" altLang="en-US" dirty="0" smtClean="0"/>
              <a:t> 있는데 기본값은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이고 </a:t>
            </a:r>
            <a:r>
              <a:rPr lang="ko-KR" altLang="en-US" dirty="0" err="1" smtClean="0"/>
              <a:t>작업상세</a:t>
            </a:r>
            <a:r>
              <a:rPr lang="ko-KR" altLang="en-US" dirty="0" smtClean="0"/>
              <a:t> 페이지에서 삭제 누르면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바뀌면서 휴지통으로 이동한다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휴지통에서 삭제 버튼을 누르면 </a:t>
            </a:r>
            <a:r>
              <a:rPr lang="ko-KR" altLang="en-US" dirty="0" err="1" smtClean="0"/>
              <a:t>영구삭제가</a:t>
            </a:r>
            <a:r>
              <a:rPr lang="ko-KR" altLang="en-US" dirty="0" smtClean="0"/>
              <a:t> 되어 </a:t>
            </a:r>
            <a:r>
              <a:rPr lang="en-US" altLang="ko-KR" dirty="0" err="1" smtClean="0"/>
              <a:t>delte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처리가 실행된다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69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FullCalendar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라이브러리를 이용해 기본적인 캘린더 화면을 출력했고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전체 프로젝트 기간과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해당 프로젝트에 등록된 회의 일정 이벤트를 추가하여 캘린더에 표시되도록 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추가된 해당 이벤트 중 프로젝트 기간에 대한 이벤트 클릭 시 해당 프로젝트의 정보를 확인할 수 있는 프로젝트 </a:t>
            </a:r>
            <a:r>
              <a:rPr lang="en-US" altLang="ko-KR" baseline="0" dirty="0"/>
              <a:t>Home </a:t>
            </a:r>
            <a:r>
              <a:rPr lang="ko-KR" altLang="en-US" baseline="0" dirty="0"/>
              <a:t>화면으로 이동합니다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05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세션에 저장된</a:t>
            </a:r>
            <a:r>
              <a:rPr lang="ko-KR" altLang="en-US" baseline="0" dirty="0"/>
              <a:t> 유저 정보 중 </a:t>
            </a:r>
            <a:r>
              <a:rPr lang="en-US" altLang="ko-KR" baseline="0" dirty="0" err="1"/>
              <a:t>project_id</a:t>
            </a:r>
            <a:r>
              <a:rPr lang="ko-KR" altLang="en-US" baseline="0" dirty="0"/>
              <a:t>로 접속한 유저가 팀원으로 지정된 해당 프로젝트의 전체 기간과</a:t>
            </a:r>
            <a:endParaRPr lang="en-US" altLang="ko-KR" baseline="0" dirty="0"/>
          </a:p>
          <a:p>
            <a:r>
              <a:rPr lang="ko-KR" altLang="en-US" baseline="0" dirty="0"/>
              <a:t>해당 프로젝트에 등록된 회의 일정 리스트를 가져와 이벤트를 추가하였고</a:t>
            </a:r>
            <a:r>
              <a:rPr lang="en-US" altLang="ko-KR" baseline="0" dirty="0"/>
              <a:t>, </a:t>
            </a:r>
            <a:r>
              <a:rPr lang="ko-KR" altLang="en-US" dirty="0"/>
              <a:t>두가지 이벤트를 각각 다른 색상으로 구분하여 표시했습니다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이미지 중 파란색으로 표시된 전체 프로젝트 기간 클릭 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프로젝트의 전체적인 정보들을 확인할 수 있는 프로젝트 </a:t>
            </a:r>
            <a:r>
              <a:rPr lang="en-US" altLang="ko-KR" dirty="0"/>
              <a:t>Home </a:t>
            </a:r>
            <a:r>
              <a:rPr lang="ko-KR" altLang="en-US" dirty="0"/>
              <a:t>화면으로 이동합니다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 일정에 대한 정보는 동일한 </a:t>
            </a:r>
            <a:r>
              <a:rPr lang="en-US" altLang="ko-KR" dirty="0" err="1"/>
              <a:t>FullCalendar</a:t>
            </a:r>
            <a:r>
              <a:rPr lang="ko-KR" altLang="en-US" dirty="0"/>
              <a:t>를 이용한</a:t>
            </a:r>
            <a:r>
              <a:rPr lang="ko-KR" altLang="en-US" baseline="0" dirty="0"/>
              <a:t> 캘린더 형태의</a:t>
            </a:r>
            <a:r>
              <a:rPr lang="ko-KR" altLang="en-US" dirty="0"/>
              <a:t> 회의록</a:t>
            </a:r>
            <a:r>
              <a:rPr lang="ko-KR" altLang="en-US" baseline="0" dirty="0"/>
              <a:t> 기능을</a:t>
            </a:r>
            <a:r>
              <a:rPr lang="ko-KR" altLang="en-US" dirty="0"/>
              <a:t> 별도로</a:t>
            </a:r>
            <a:r>
              <a:rPr lang="ko-KR" altLang="en-US" baseline="0" dirty="0"/>
              <a:t> 만들어</a:t>
            </a:r>
            <a:r>
              <a:rPr lang="ko-KR" altLang="en-US" dirty="0"/>
              <a:t> 페이지 이동은 구현하지 않았습니다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1769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회의록의 경우 프로젝트 캘린더와 동일한 </a:t>
            </a:r>
            <a:r>
              <a:rPr lang="en-US" altLang="ko-KR" dirty="0" err="1"/>
              <a:t>FullCalendar</a:t>
            </a:r>
            <a:r>
              <a:rPr lang="ko-KR" altLang="en-US" baseline="0" dirty="0"/>
              <a:t> 라이브러리를 이용해 기본적인 캘린더 화면을 출력했고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회의록 등록</a:t>
            </a:r>
            <a:r>
              <a:rPr lang="en-US" altLang="ko-KR" baseline="0" dirty="0"/>
              <a:t>, </a:t>
            </a:r>
            <a:r>
              <a:rPr lang="ko-KR" altLang="en-US" baseline="0" dirty="0"/>
              <a:t>미등록 상태에 따라 각각 다른 색상으로 이벤트를 추가했으며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 일정 등록과 회의록</a:t>
            </a:r>
            <a:r>
              <a:rPr lang="en-US" altLang="ko-KR" baseline="0" dirty="0"/>
              <a:t>, </a:t>
            </a:r>
            <a:r>
              <a:rPr lang="ko-KR" altLang="en-US" baseline="0" dirty="0"/>
              <a:t>두가지의 </a:t>
            </a:r>
            <a:r>
              <a:rPr lang="ko-KR" altLang="en-US" baseline="0" dirty="0" err="1"/>
              <a:t>커스텀</a:t>
            </a:r>
            <a:r>
              <a:rPr lang="ko-KR" altLang="en-US" baseline="0" dirty="0"/>
              <a:t> 버튼을 만들어 추가했습니다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회의록이 등록된 상태의 이벤트를 클릭할 경우 해당 회의록의 상세 페이지로 이동되며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회의록이 등록되지 않은 회의 일정을 클릭할 경우 회의 일정</a:t>
            </a:r>
            <a:r>
              <a:rPr lang="ko-KR" altLang="en-US" baseline="0" dirty="0"/>
              <a:t> 수정과 삭제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회의록을 등록할 수 있는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 일정 등록 버튼을 누르면 회의록과 회의 일정을 선택해 등록할 수 있는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표출되며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회의록 버튼을 누르면 캘린더 오른쪽으로 회의록 리스트가 출력됩니다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1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377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이벤트 추가 시 회의록이 등록된 회의는 보라색</a:t>
            </a:r>
            <a:r>
              <a:rPr lang="en-US" altLang="ko-KR" dirty="0"/>
              <a:t>, </a:t>
            </a:r>
            <a:r>
              <a:rPr lang="ko-KR" altLang="en-US" dirty="0"/>
              <a:t>회의록이 등록되지 않은 회의 일정은 노란색으로 각각 구분하여 표시했습니다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회의록이 등록된 회의인 보라색 이벤트를 클릭하면 회의록 수정</a:t>
            </a:r>
            <a:r>
              <a:rPr lang="en-US" altLang="ko-KR" dirty="0"/>
              <a:t>, </a:t>
            </a:r>
            <a:r>
              <a:rPr lang="ko-KR" altLang="en-US" dirty="0"/>
              <a:t>삭제가 가능한 상세 페이지로 이동하고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회의록이 등록되지 않은 회의인 노란색 이벤트를 클릭하면 회의록을 등록하거나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일정 수정</a:t>
            </a:r>
            <a:r>
              <a:rPr lang="en-US" altLang="ko-KR" baseline="0" dirty="0"/>
              <a:t>/</a:t>
            </a:r>
            <a:r>
              <a:rPr lang="ko-KR" altLang="en-US" baseline="0" dirty="0"/>
              <a:t>삭제가 가능한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창이 표출됩니다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해당 </a:t>
            </a:r>
            <a:r>
              <a:rPr lang="ko-KR" altLang="en-US" baseline="0" dirty="0" err="1"/>
              <a:t>모달</a:t>
            </a:r>
            <a:r>
              <a:rPr lang="ko-KR" altLang="en-US" baseline="0" dirty="0"/>
              <a:t> 창에는 기존 회의에 등록된 회의 제목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일정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장소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참석자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첨부파일</a:t>
            </a:r>
            <a:r>
              <a:rPr lang="en-US" altLang="ko-KR" baseline="0" dirty="0"/>
              <a:t>,</a:t>
            </a:r>
            <a:r>
              <a:rPr lang="ko-KR" altLang="en-US" baseline="0" dirty="0"/>
              <a:t> 회의내용과 같은 모든 정보를 그대로 가져오며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일정 수정 시 회의록 미등록 상태가 유지되어 기존과 동일한 노란색으로 일정이 표시되고</a:t>
            </a:r>
            <a:endParaRPr lang="en-US" altLang="ko-KR" baseline="0" dirty="0"/>
          </a:p>
          <a:p>
            <a:r>
              <a:rPr lang="ko-KR" altLang="en-US" baseline="0" dirty="0"/>
              <a:t>회의록 등록 시 회의록 등록 상태로 상태가 변경되어 보라색으로 일정 색상이 변경됩니다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회의록 등록 또는 일정 수정 시 기존에 등록된 </a:t>
            </a:r>
            <a:r>
              <a:rPr lang="en-US" altLang="ko-KR" baseline="0" dirty="0"/>
              <a:t>MEETING</a:t>
            </a:r>
            <a:r>
              <a:rPr lang="ko-KR" altLang="en-US" baseline="0" dirty="0"/>
              <a:t> 테이블의 데이터를 </a:t>
            </a:r>
            <a:r>
              <a:rPr lang="en-US" altLang="ko-KR" baseline="0" dirty="0"/>
              <a:t>UPDATE</a:t>
            </a:r>
            <a:r>
              <a:rPr lang="ko-KR" altLang="en-US" baseline="0" dirty="0"/>
              <a:t>하고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동일한 회의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를 가진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테이블의 데이터를 모두 삭제한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새로운 참석자를 다시 등록하는 순으로 작업 진행했으며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일정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회의록 삭제 시에는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테이블에서 참석자를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모두 삭제한 후</a:t>
            </a:r>
            <a:endParaRPr lang="en-US" altLang="ko-KR" baseline="0" dirty="0"/>
          </a:p>
          <a:p>
            <a:r>
              <a:rPr lang="en-US" altLang="ko-KR" baseline="0" dirty="0"/>
              <a:t>MEETING</a:t>
            </a:r>
            <a:r>
              <a:rPr lang="ko-KR" altLang="en-US" baseline="0" dirty="0"/>
              <a:t> 테이블의 데이터가 삭제될 수 있도록 작업 진행했으며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aseline="0" dirty="0"/>
              <a:t>* </a:t>
            </a:r>
            <a:r>
              <a:rPr lang="ko-KR" altLang="en-US" baseline="0" dirty="0"/>
              <a:t>참고</a:t>
            </a:r>
            <a:endParaRPr lang="en-US" altLang="ko-KR" baseline="0" dirty="0"/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UPDATE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8243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회의일정</a:t>
            </a:r>
            <a:r>
              <a:rPr lang="ko-KR" altLang="en-US" dirty="0"/>
              <a:t> 등록 버튼을 클릭하면 라디오 버튼으로 들어간 회의 일정과 회의록</a:t>
            </a:r>
            <a:r>
              <a:rPr lang="ko-KR" altLang="en-US" baseline="0" dirty="0"/>
              <a:t> 중 한가지를 선택해 회의 등록이 가능합니다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회의 일정으로 등록 시 회의록 미등록 상태 색상인 노란색으로 일정이 추가되며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회의록으로 등록 시 회의록 등록 상태 색상인 보라색으로 일정이 추가됩니다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회의 등록 시에는 </a:t>
            </a:r>
            <a:r>
              <a:rPr lang="en-US" altLang="ko-KR" baseline="0" dirty="0"/>
              <a:t>MEETING</a:t>
            </a:r>
            <a:r>
              <a:rPr lang="ko-KR" altLang="en-US" dirty="0"/>
              <a:t> 테이블</a:t>
            </a:r>
            <a:r>
              <a:rPr lang="ko-KR" altLang="en-US" baseline="0" dirty="0"/>
              <a:t> </a:t>
            </a:r>
            <a:r>
              <a:rPr lang="en-US" altLang="ko-KR" baseline="0" dirty="0"/>
              <a:t>INSERT </a:t>
            </a:r>
            <a:r>
              <a:rPr lang="ko-KR" altLang="en-US" baseline="0" dirty="0"/>
              <a:t>후 동일한 </a:t>
            </a:r>
            <a:r>
              <a:rPr lang="en-US" altLang="ko-KR" baseline="0" dirty="0"/>
              <a:t>MEETING</a:t>
            </a:r>
            <a:r>
              <a:rPr lang="ko-KR" altLang="en-US" baseline="0" dirty="0"/>
              <a:t>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를 가져와 </a:t>
            </a:r>
            <a:r>
              <a:rPr lang="en-US" altLang="ko-KR" baseline="0" dirty="0"/>
              <a:t>MEETING_MEMBER </a:t>
            </a:r>
            <a:r>
              <a:rPr lang="ko-KR" altLang="en-US" baseline="0" dirty="0"/>
              <a:t>테이블에 </a:t>
            </a:r>
            <a:r>
              <a:rPr lang="en-US" altLang="ko-KR" baseline="0" dirty="0"/>
              <a:t>INSERT</a:t>
            </a:r>
            <a:r>
              <a:rPr lang="ko-KR" altLang="en-US" baseline="0" dirty="0"/>
              <a:t>하는 순으로 작업 진행했으며</a:t>
            </a:r>
            <a:r>
              <a:rPr lang="en-US" altLang="ko-KR" baseline="0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수정</a:t>
            </a:r>
            <a:r>
              <a:rPr lang="en-US" altLang="ko-KR" baseline="0" dirty="0"/>
              <a:t>,</a:t>
            </a:r>
            <a:r>
              <a:rPr lang="ko-KR" altLang="en-US" baseline="0" dirty="0"/>
              <a:t> 삭제와 동일하게 오류 발생 시 </a:t>
            </a:r>
            <a:r>
              <a:rPr lang="ko-KR" altLang="en-US" baseline="0" dirty="0" err="1"/>
              <a:t>롤백될</a:t>
            </a:r>
            <a:r>
              <a:rPr lang="ko-KR" altLang="en-US" baseline="0" dirty="0"/>
              <a:t> 수 있도록 트랜잭션 처리했습니다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baseline="0" dirty="0"/>
              <a:t>* </a:t>
            </a:r>
            <a:r>
              <a:rPr lang="ko-KR" altLang="en-US" baseline="0" dirty="0"/>
              <a:t>참고</a:t>
            </a:r>
            <a:endParaRPr lang="en-US" altLang="ko-KR" baseline="0" dirty="0"/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시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UPDATE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&gt;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MEETING_MEMBER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TBL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INSERT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순으로 작업 진행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(Transaction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처리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584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다른 </a:t>
            </a:r>
            <a:r>
              <a:rPr lang="ko-KR" altLang="en-US" dirty="0" err="1"/>
              <a:t>커스텀</a:t>
            </a:r>
            <a:r>
              <a:rPr lang="ko-KR" altLang="en-US" dirty="0"/>
              <a:t> 버튼인 회의록 버튼을 클릭하면 </a:t>
            </a:r>
            <a:r>
              <a:rPr lang="en-US" altLang="ko-KR" dirty="0"/>
              <a:t>AJAX</a:t>
            </a:r>
            <a:r>
              <a:rPr lang="ko-KR" altLang="en-US" dirty="0"/>
              <a:t>를</a:t>
            </a:r>
            <a:r>
              <a:rPr lang="ko-KR" altLang="en-US" baseline="0" dirty="0"/>
              <a:t> 사용해 </a:t>
            </a:r>
            <a:r>
              <a:rPr lang="ko-KR" altLang="en-US" dirty="0"/>
              <a:t>캘린더 오른쪽으로 회의록 리스트가 표출되도록 구현함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회의록 리스트 중 하나의 회의록을</a:t>
            </a:r>
            <a:r>
              <a:rPr lang="ko-KR" altLang="en-US" baseline="0" dirty="0"/>
              <a:t> 클릭하면 보라색 이벤트를 클릭했을 때와 동일하게 회의록 상세 페이지로 이동됨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FAA9F-F7B4-44F7-9354-53A81E6728D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842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Noto Sans KR"/>
                <a:ea typeface="Noto Sans KR"/>
              </a:rPr>
              <a:t>PMS </a:t>
            </a:r>
            <a:r>
              <a:rPr lang="ko-KR" altLang="en-US" sz="1200" dirty="0" smtClean="0">
                <a:latin typeface="Noto Sans KR"/>
                <a:ea typeface="Noto Sans KR"/>
              </a:rPr>
              <a:t>시스템의 모든 회원들을 대상으로 하는 전체 공지 게시물을 등록</a:t>
            </a:r>
            <a:r>
              <a:rPr lang="en-US" altLang="ko-KR" sz="1200" dirty="0" smtClean="0">
                <a:latin typeface="Noto Sans KR"/>
                <a:ea typeface="Noto Sans KR"/>
              </a:rPr>
              <a:t>/</a:t>
            </a:r>
            <a:r>
              <a:rPr lang="ko-KR" altLang="en-US" sz="1200" dirty="0" smtClean="0">
                <a:latin typeface="Noto Sans KR"/>
                <a:ea typeface="Noto Sans KR"/>
              </a:rPr>
              <a:t>조회하는 게시판</a:t>
            </a:r>
            <a:endParaRPr lang="en-US" altLang="ko-KR" sz="1050" dirty="0" smtClean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68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Noto Sans KR"/>
                <a:ea typeface="Noto Sans KR"/>
              </a:rPr>
              <a:t>PMS </a:t>
            </a:r>
            <a:r>
              <a:rPr lang="ko-KR" altLang="en-US" sz="1200" dirty="0" smtClean="0">
                <a:latin typeface="Noto Sans KR"/>
                <a:ea typeface="Noto Sans KR"/>
              </a:rPr>
              <a:t>시스템의 모든 회원들을 대상으로 하는 이벤트 관련 게시물을 등록</a:t>
            </a:r>
            <a:r>
              <a:rPr lang="en-US" altLang="ko-KR" sz="1200" dirty="0" smtClean="0">
                <a:latin typeface="Noto Sans KR"/>
                <a:ea typeface="Noto Sans KR"/>
              </a:rPr>
              <a:t>/</a:t>
            </a:r>
            <a:r>
              <a:rPr lang="ko-KR" altLang="en-US" sz="1200" dirty="0" smtClean="0">
                <a:latin typeface="Noto Sans KR"/>
                <a:ea typeface="Noto Sans KR"/>
              </a:rPr>
              <a:t>조회하는 게시판</a:t>
            </a:r>
            <a:endParaRPr lang="en-US" altLang="ko-KR" sz="1050" dirty="0" smtClean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5731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Noto Sans KR"/>
                <a:ea typeface="Noto Sans KR"/>
              </a:rPr>
              <a:t>PMS </a:t>
            </a:r>
            <a:r>
              <a:rPr lang="ko-KR" altLang="en-US" sz="1200" dirty="0" smtClean="0">
                <a:latin typeface="Noto Sans KR"/>
                <a:ea typeface="Noto Sans KR"/>
              </a:rPr>
              <a:t>시스템의 모든 회원들을 대상으로 하여 자유롭게 게시물을 등록</a:t>
            </a:r>
            <a:r>
              <a:rPr lang="en-US" altLang="ko-KR" sz="1200" dirty="0" smtClean="0">
                <a:latin typeface="Noto Sans KR"/>
                <a:ea typeface="Noto Sans KR"/>
              </a:rPr>
              <a:t>/</a:t>
            </a:r>
            <a:r>
              <a:rPr lang="ko-KR" altLang="en-US" sz="1200" dirty="0" smtClean="0">
                <a:latin typeface="Noto Sans KR"/>
                <a:ea typeface="Noto Sans KR"/>
              </a:rPr>
              <a:t>조회하는 게시판</a:t>
            </a:r>
            <a:endParaRPr lang="en-US" altLang="ko-KR" sz="1050" dirty="0" smtClean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470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Noto Sans KR"/>
                <a:ea typeface="Noto Sans KR"/>
              </a:rPr>
              <a:t>PMS </a:t>
            </a:r>
            <a:r>
              <a:rPr lang="ko-KR" altLang="en-US" sz="1200" dirty="0" smtClean="0">
                <a:latin typeface="Noto Sans KR"/>
                <a:ea typeface="Noto Sans KR"/>
              </a:rPr>
              <a:t>시스템의 모든 회원들을 대상으로 하는 수업 내용 관련 </a:t>
            </a:r>
            <a:r>
              <a:rPr lang="en-US" altLang="ko-KR" sz="1200" dirty="0" smtClean="0">
                <a:latin typeface="Noto Sans KR"/>
                <a:ea typeface="Noto Sans KR"/>
              </a:rPr>
              <a:t>Q&amp;A</a:t>
            </a:r>
            <a:r>
              <a:rPr lang="ko-KR" altLang="en-US" sz="1200" dirty="0" smtClean="0">
                <a:latin typeface="Noto Sans KR"/>
                <a:ea typeface="Noto Sans KR"/>
              </a:rPr>
              <a:t> 게시물을 등록</a:t>
            </a:r>
            <a:r>
              <a:rPr lang="en-US" altLang="ko-KR" sz="1200" dirty="0" smtClean="0">
                <a:latin typeface="Noto Sans KR"/>
                <a:ea typeface="Noto Sans KR"/>
              </a:rPr>
              <a:t>/</a:t>
            </a:r>
            <a:r>
              <a:rPr lang="ko-KR" altLang="en-US" sz="1200" dirty="0" smtClean="0">
                <a:latin typeface="Noto Sans KR"/>
                <a:ea typeface="Noto Sans KR"/>
              </a:rPr>
              <a:t>조회하는 게시판</a:t>
            </a:r>
            <a:endParaRPr lang="en-US" altLang="ko-KR" sz="1050" dirty="0" smtClean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4059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공지사항 게시판은 다른 </a:t>
            </a:r>
            <a:r>
              <a:rPr lang="ko-KR" altLang="en-US" dirty="0" err="1"/>
              <a:t>계시판과</a:t>
            </a:r>
            <a:r>
              <a:rPr lang="ko-KR" altLang="en-US" dirty="0"/>
              <a:t> 다르게 관리자 계정으로 로그인하면 </a:t>
            </a:r>
            <a:r>
              <a:rPr lang="ko-KR" altLang="en-US" dirty="0" err="1"/>
              <a:t>게시글</a:t>
            </a:r>
            <a:r>
              <a:rPr lang="ko-KR" altLang="en-US" dirty="0"/>
              <a:t> 작성과 수정</a:t>
            </a:r>
            <a:r>
              <a:rPr lang="en-US" altLang="ko-KR" dirty="0"/>
              <a:t>,</a:t>
            </a:r>
            <a:r>
              <a:rPr lang="ko-KR" altLang="en-US" dirty="0"/>
              <a:t> 삭제가 가능하고 그 외 사용자는 조회만 가능하다</a:t>
            </a:r>
          </a:p>
          <a:p>
            <a:pPr lvl="0">
              <a:defRPr/>
            </a:pPr>
            <a:r>
              <a:rPr lang="ko-KR" altLang="en-US" dirty="0"/>
              <a:t>자유</a:t>
            </a:r>
            <a:r>
              <a:rPr lang="en-US" altLang="ko-KR" dirty="0"/>
              <a:t>/</a:t>
            </a:r>
            <a:r>
              <a:rPr lang="ko-KR" altLang="en-US" dirty="0"/>
              <a:t>이벤트</a:t>
            </a:r>
            <a:r>
              <a:rPr lang="en-US" altLang="ko-KR" dirty="0"/>
              <a:t>/Q&amp;A</a:t>
            </a:r>
            <a:r>
              <a:rPr lang="ko-KR" altLang="en-US" dirty="0"/>
              <a:t> 게시판은 </a:t>
            </a:r>
            <a:r>
              <a:rPr lang="ko-KR" altLang="en-US" dirty="0" err="1"/>
              <a:t>게시글</a:t>
            </a:r>
            <a:r>
              <a:rPr lang="ko-KR" altLang="en-US" dirty="0"/>
              <a:t> 작성이 모든 사용자가 가능하고</a:t>
            </a:r>
            <a:r>
              <a:rPr lang="en-US" altLang="ko-KR" dirty="0"/>
              <a:t>,</a:t>
            </a:r>
            <a:r>
              <a:rPr lang="ko-KR" altLang="en-US" dirty="0"/>
              <a:t> 작성할 때 제목과 본문에 </a:t>
            </a:r>
            <a:r>
              <a:rPr lang="en-US" altLang="ko-KR" dirty="0"/>
              <a:t>bean validation</a:t>
            </a:r>
            <a:r>
              <a:rPr lang="ko-KR" altLang="en-US" dirty="0"/>
              <a:t> 을 활용하여 필수 입력란으로 </a:t>
            </a:r>
            <a:r>
              <a:rPr lang="ko-KR" altLang="en-US" dirty="0" err="1"/>
              <a:t>설정해놨다</a:t>
            </a:r>
            <a:endParaRPr lang="ko-KR" altLang="en-US" dirty="0"/>
          </a:p>
          <a:p>
            <a:pPr lvl="0">
              <a:defRPr/>
            </a:pPr>
            <a:r>
              <a:rPr lang="ko-KR" altLang="en-US" dirty="0"/>
              <a:t>자유와</a:t>
            </a:r>
            <a:r>
              <a:rPr lang="en-US" altLang="ko-KR" dirty="0"/>
              <a:t> </a:t>
            </a:r>
            <a:r>
              <a:rPr lang="ko-KR" altLang="en-US" dirty="0"/>
              <a:t>이벤트는 댓글과 답글 입력으로 나뉘는데</a:t>
            </a:r>
            <a:r>
              <a:rPr lang="en-US" altLang="ko-KR" dirty="0"/>
              <a:t>,</a:t>
            </a:r>
            <a:r>
              <a:rPr lang="ko-KR" altLang="en-US" dirty="0"/>
              <a:t> 댓글은 전체 리스트에 안 보이고 해당 글을 클릭하면 하단에 댓글 달 수 잇는 </a:t>
            </a:r>
            <a:r>
              <a:rPr lang="ko-KR" altLang="en-US" dirty="0" err="1"/>
              <a:t>향태이다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댓글의 댓글은 달 수 없는 구조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en-US" altLang="ko-KR" dirty="0"/>
              <a:t>Q&amp;A</a:t>
            </a:r>
            <a:r>
              <a:rPr lang="ko-KR" altLang="en-US" dirty="0"/>
              <a:t>에 있는 답글은 전체 리스트에 보이고 </a:t>
            </a:r>
            <a:r>
              <a:rPr lang="ko-KR" altLang="en-US" dirty="0" err="1"/>
              <a:t>대댓글이</a:t>
            </a:r>
            <a:r>
              <a:rPr lang="ko-KR" altLang="en-US" dirty="0"/>
              <a:t> 가능하다 </a:t>
            </a:r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r>
              <a:rPr lang="ko-KR" altLang="en-US" dirty="0"/>
              <a:t>추천은 중복이 안되고</a:t>
            </a:r>
            <a:r>
              <a:rPr lang="en-US" altLang="ko-KR" dirty="0"/>
              <a:t>,</a:t>
            </a:r>
            <a:r>
              <a:rPr lang="ko-KR" altLang="en-US" dirty="0"/>
              <a:t> 해당 글을 클릭할 때마다 조회수가 증가된다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748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게시글 작성 진행 과정 설명</a:t>
            </a:r>
          </a:p>
          <a:p>
            <a:pPr lvl="0">
              <a:defRPr/>
            </a:pPr>
            <a:r>
              <a:rPr lang="en-US" altLang="ko-KR"/>
              <a:t>(1) </a:t>
            </a:r>
            <a:r>
              <a:rPr lang="ko-KR" altLang="en-US"/>
              <a:t>검증 관련 어노테이션 맴버변수</a:t>
            </a:r>
            <a:r>
              <a:rPr lang="en-US" altLang="ko-KR"/>
              <a:t>(</a:t>
            </a:r>
            <a:r>
              <a:rPr lang="ko-KR" altLang="en-US"/>
              <a:t>필드</a:t>
            </a:r>
            <a:r>
              <a:rPr lang="en-US" altLang="ko-KR"/>
              <a:t>)</a:t>
            </a:r>
            <a:r>
              <a:rPr lang="ko-KR" altLang="en-US"/>
              <a:t>에 지정하여 입력값에 대한 규칙을 정한다</a:t>
            </a:r>
          </a:p>
          <a:p>
            <a:pPr lvl="0">
              <a:defRPr/>
            </a:pPr>
            <a:r>
              <a:rPr lang="en-US" altLang="ko-KR"/>
              <a:t>(2) </a:t>
            </a:r>
            <a:r>
              <a:rPr lang="ko-KR" altLang="en-US"/>
              <a:t>정해진 규칙을 벗어날 시 표시할 </a:t>
            </a:r>
            <a:r>
              <a:rPr lang="en-US" altLang="ko-KR"/>
              <a:t>error message </a:t>
            </a:r>
            <a:r>
              <a:rPr lang="ko-KR" altLang="en-US"/>
              <a:t>지정한다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필수 입력란입니다</a:t>
            </a:r>
            <a:r>
              <a:rPr lang="en-US" altLang="ko-KR"/>
              <a:t>”</a:t>
            </a:r>
          </a:p>
          <a:p>
            <a:pPr lvl="0">
              <a:defRPr/>
            </a:pPr>
            <a:r>
              <a:rPr lang="en-US" altLang="ko-KR"/>
              <a:t>(3) @Valid : Controller</a:t>
            </a:r>
            <a:r>
              <a:rPr lang="ko-KR" altLang="en-US"/>
              <a:t>에서 </a:t>
            </a:r>
            <a:r>
              <a:rPr lang="en-US" altLang="ko-KR"/>
              <a:t>post </a:t>
            </a:r>
            <a:r>
              <a:rPr lang="ko-KR" altLang="en-US"/>
              <a:t>요청을 받았을 때</a:t>
            </a:r>
            <a:r>
              <a:rPr lang="en-US" altLang="ko-KR"/>
              <a:t>, </a:t>
            </a:r>
            <a:r>
              <a:rPr lang="ko-KR" altLang="en-US"/>
              <a:t>해당 요청 값들로 구성된 객체를 검증하는 어노테이션이다</a:t>
            </a:r>
          </a:p>
          <a:p>
            <a:pPr lvl="0">
              <a:defRPr/>
            </a:pPr>
            <a:r>
              <a:rPr lang="en-US" altLang="ko-KR"/>
              <a:t>	</a:t>
            </a:r>
            <a:r>
              <a:rPr lang="ko-KR" altLang="en-US"/>
              <a:t>각 필드의 입력 값이 정해진 </a:t>
            </a:r>
            <a:r>
              <a:rPr lang="en-US" altLang="ko-KR"/>
              <a:t>Validation </a:t>
            </a:r>
            <a:r>
              <a:rPr lang="ko-KR" altLang="en-US"/>
              <a:t>규칙을 따르는지 판단한다</a:t>
            </a:r>
          </a:p>
          <a:p>
            <a:pPr lvl="0">
              <a:defRPr/>
            </a:pPr>
            <a:r>
              <a:rPr lang="en-US" altLang="ko-KR"/>
              <a:t>(4) BindingResult : </a:t>
            </a:r>
            <a:r>
              <a:rPr lang="ko-KR" altLang="en-US"/>
              <a:t>검증 대상 객체와 검증 결과에 대한 정보를 담고 있는 객체이고</a:t>
            </a:r>
            <a:r>
              <a:rPr lang="en-US" altLang="ko-KR"/>
              <a:t>,</a:t>
            </a:r>
            <a:r>
              <a:rPr lang="ko-KR" altLang="en-US"/>
              <a:t> 파라미터 위치는 </a:t>
            </a:r>
            <a:r>
              <a:rPr lang="en-US" altLang="ko-KR"/>
              <a:t>@Valid </a:t>
            </a:r>
            <a:r>
              <a:rPr lang="ko-KR" altLang="en-US"/>
              <a:t>객체 바로 뒤에 선언해야 한다</a:t>
            </a:r>
          </a:p>
          <a:p>
            <a:pPr lvl="0">
              <a:defRPr/>
            </a:pPr>
            <a:r>
              <a:rPr lang="en-US" altLang="ko-KR"/>
              <a:t>(5) Application Debug Mode </a:t>
            </a:r>
            <a:r>
              <a:rPr lang="ko-KR" altLang="en-US"/>
              <a:t>에서 잘못된 입력값을 보냈을 시에 검증 대상 객체</a:t>
            </a:r>
            <a:r>
              <a:rPr lang="en-US" altLang="ko-KR"/>
              <a:t>(target)</a:t>
            </a:r>
            <a:r>
              <a:rPr lang="ko-KR" altLang="en-US"/>
              <a:t>와 검증 결과</a:t>
            </a:r>
            <a:r>
              <a:rPr lang="en-US" altLang="ko-KR"/>
              <a:t>(error)</a:t>
            </a:r>
            <a:r>
              <a:rPr lang="ko-KR" altLang="en-US"/>
              <a:t>에 대한 정보를 담고 있는 </a:t>
            </a:r>
            <a:r>
              <a:rPr lang="en-US" altLang="ko-KR"/>
              <a:t>BindingResult </a:t>
            </a:r>
            <a:r>
              <a:rPr lang="ko-KR" altLang="en-US"/>
              <a:t>객체가 생성한다</a:t>
            </a:r>
          </a:p>
          <a:p>
            <a:pPr lvl="0">
              <a:defRPr/>
            </a:pPr>
            <a:r>
              <a:rPr lang="en-US" altLang="ko-KR"/>
              <a:t>(6) PostMapping Controller</a:t>
            </a:r>
            <a:r>
              <a:rPr lang="ko-KR" altLang="en-US"/>
              <a:t>의 매개변수로 </a:t>
            </a:r>
            <a:r>
              <a:rPr lang="en-US" altLang="ko-KR"/>
              <a:t>@Valid </a:t>
            </a:r>
            <a:r>
              <a:rPr lang="ko-KR" altLang="en-US"/>
              <a:t>객체</a:t>
            </a:r>
            <a:r>
              <a:rPr lang="en-US" altLang="ko-KR"/>
              <a:t>, BindingResult </a:t>
            </a:r>
            <a:r>
              <a:rPr lang="ko-KR" altLang="en-US"/>
              <a:t>객체</a:t>
            </a:r>
            <a:r>
              <a:rPr lang="en-US" altLang="ko-KR"/>
              <a:t>, Model </a:t>
            </a:r>
            <a:r>
              <a:rPr lang="ko-KR" altLang="en-US"/>
              <a:t>객체를 지정하면</a:t>
            </a:r>
          </a:p>
          <a:p>
            <a:pPr lvl="0">
              <a:defRPr/>
            </a:pPr>
            <a:r>
              <a:rPr lang="ko-KR" altLang="en-US"/>
              <a:t>    </a:t>
            </a:r>
            <a:r>
              <a:rPr lang="en-US" altLang="ko-KR"/>
              <a:t>View </a:t>
            </a:r>
            <a:r>
              <a:rPr lang="ko-KR" altLang="en-US"/>
              <a:t>단으로 넘기는 </a:t>
            </a:r>
            <a:r>
              <a:rPr lang="en-US" altLang="ko-KR"/>
              <a:t>Model </a:t>
            </a:r>
            <a:r>
              <a:rPr lang="ko-KR" altLang="en-US"/>
              <a:t>객체에 </a:t>
            </a:r>
            <a:r>
              <a:rPr lang="en-US" altLang="ko-KR"/>
              <a:t>@Valid </a:t>
            </a:r>
            <a:r>
              <a:rPr lang="ko-KR" altLang="en-US"/>
              <a:t>객체와 </a:t>
            </a:r>
            <a:r>
              <a:rPr lang="en-US" altLang="ko-KR"/>
              <a:t>BindingResult </a:t>
            </a:r>
            <a:r>
              <a:rPr lang="ko-KR" altLang="en-US"/>
              <a:t>객체를 자동으로 </a:t>
            </a:r>
            <a:r>
              <a:rPr lang="en-US" altLang="ko-KR"/>
              <a:t>addAttribute </a:t>
            </a:r>
            <a:r>
              <a:rPr lang="ko-KR" altLang="en-US"/>
              <a:t>수행한다</a:t>
            </a:r>
          </a:p>
          <a:p>
            <a:pPr lvl="0">
              <a:defRPr/>
            </a:pPr>
            <a:r>
              <a:rPr lang="en-US" altLang="ko-KR"/>
              <a:t>(7) bindingResult.hasErrors() </a:t>
            </a:r>
            <a:r>
              <a:rPr lang="ko-KR" altLang="en-US"/>
              <a:t>값이 </a:t>
            </a:r>
            <a:r>
              <a:rPr lang="en-US" altLang="ko-KR"/>
              <a:t>True</a:t>
            </a:r>
            <a:r>
              <a:rPr lang="ko-KR" altLang="en-US"/>
              <a:t>이면 </a:t>
            </a:r>
            <a:r>
              <a:rPr lang="en-US" altLang="ko-KR"/>
              <a:t>(</a:t>
            </a:r>
            <a:r>
              <a:rPr lang="ko-KR" altLang="en-US"/>
              <a:t>검증 결과 입력값에 문제가 있다고 판단</a:t>
            </a:r>
            <a:r>
              <a:rPr lang="en-US" altLang="ko-KR"/>
              <a:t>) </a:t>
            </a:r>
            <a:r>
              <a:rPr lang="ko-KR" altLang="en-US"/>
              <a:t>다시 게시글 작성하는 페이지로 돌아오게 된다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제목과 본문에 </a:t>
            </a:r>
            <a:r>
              <a:rPr lang="en-US" altLang="ko-KR"/>
              <a:t>@NotBlank</a:t>
            </a:r>
            <a:r>
              <a:rPr lang="ko-KR" altLang="en-US"/>
              <a:t>과 </a:t>
            </a:r>
            <a:r>
              <a:rPr lang="en-US" altLang="ko-KR"/>
              <a:t>@NotEmpty</a:t>
            </a:r>
            <a:r>
              <a:rPr lang="ko-KR" altLang="en-US"/>
              <a:t>의 어노테이션 사용했다</a:t>
            </a:r>
          </a:p>
          <a:p>
            <a:pPr lvl="0">
              <a:defRPr/>
            </a:pPr>
            <a:r>
              <a:rPr lang="ko-KR" altLang="en-US"/>
              <a:t>제목에 </a:t>
            </a:r>
            <a:r>
              <a:rPr lang="en-US" altLang="ko-KR"/>
              <a:t> @NotNull</a:t>
            </a:r>
            <a:r>
              <a:rPr lang="ko-KR" altLang="en-US"/>
              <a:t>의 </a:t>
            </a:r>
            <a:r>
              <a:rPr lang="en-US" altLang="ko-KR"/>
              <a:t>valid</a:t>
            </a:r>
            <a:r>
              <a:rPr lang="ko-KR" altLang="en-US"/>
              <a:t>를 </a:t>
            </a:r>
            <a:r>
              <a:rPr lang="en-US" altLang="ko-KR"/>
              <a:t>implementaion</a:t>
            </a:r>
            <a:r>
              <a:rPr lang="ko-KR" altLang="en-US"/>
              <a:t>하면서 추가로 해당 오브젝트의 </a:t>
            </a:r>
            <a:r>
              <a:rPr lang="en-US" altLang="ko-KR"/>
              <a:t>size</a:t>
            </a:r>
            <a:r>
              <a:rPr lang="ko-KR" altLang="en-US"/>
              <a:t>와 </a:t>
            </a:r>
            <a:r>
              <a:rPr lang="en-US" altLang="ko-KR"/>
              <a:t>length</a:t>
            </a:r>
            <a:r>
              <a:rPr lang="ko-KR" altLang="en-US"/>
              <a:t>를 검사해서 </a:t>
            </a:r>
            <a:r>
              <a:rPr lang="en-US" altLang="ko-KR"/>
              <a:t>0</a:t>
            </a:r>
            <a:r>
              <a:rPr lang="ko-KR" altLang="en-US"/>
              <a:t>보다 큰지 확인한다</a:t>
            </a:r>
          </a:p>
          <a:p>
            <a:pPr lvl="0">
              <a:defRPr/>
            </a:pPr>
            <a:r>
              <a:rPr lang="ko-KR" altLang="en-US"/>
              <a:t>본문은</a:t>
            </a:r>
            <a:r>
              <a:rPr lang="en-US" altLang="ko-KR"/>
              <a:t> </a:t>
            </a:r>
            <a:r>
              <a:rPr lang="ko-KR" altLang="en-US"/>
              <a:t>제목의 </a:t>
            </a:r>
            <a:r>
              <a:rPr lang="en-US" altLang="ko-KR"/>
              <a:t>@NotBlank</a:t>
            </a:r>
            <a:r>
              <a:rPr lang="ko-KR" altLang="en-US"/>
              <a:t>의 속성으로 본문은</a:t>
            </a:r>
            <a:r>
              <a:rPr lang="en-US" altLang="ko-KR"/>
              <a:t> null </a:t>
            </a:r>
            <a:r>
              <a:rPr lang="ko-KR" altLang="en-US"/>
              <a:t>값만 걸러낼 수 있는 </a:t>
            </a:r>
            <a:r>
              <a:rPr lang="en-US" altLang="ko-KR"/>
              <a:t>@NotEmpty </a:t>
            </a:r>
            <a:r>
              <a:rPr lang="ko-KR" altLang="en-US"/>
              <a:t>사용되었다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2145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문서 조회 페이지에서 수정 버튼을 눌러 수정 페이지에서 수정한 후</a:t>
            </a:r>
          </a:p>
          <a:p>
            <a:pPr lvl="0">
              <a:defRPr/>
            </a:pPr>
            <a:r>
              <a:rPr lang="ko-KR" altLang="en-US"/>
              <a:t>수정한 게시글을 문서 조회하는 페이지에서 보기 위해 </a:t>
            </a:r>
          </a:p>
          <a:p>
            <a:pPr lvl="0">
              <a:defRPr/>
            </a:pPr>
            <a:r>
              <a:rPr lang="en-US" altLang="ko-KR"/>
              <a:t>RedirectAttributes</a:t>
            </a:r>
            <a:r>
              <a:rPr lang="ko-KR" altLang="en-US"/>
              <a:t>을 통해 수정한 게시글 번호를 리다이렉트 해서 조회 가능하게 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게시글 삭제는 </a:t>
            </a:r>
            <a:r>
              <a:rPr lang="en-US" altLang="ko-KR"/>
              <a:t>ajax</a:t>
            </a:r>
            <a:r>
              <a:rPr lang="ko-KR" altLang="en-US"/>
              <a:t>를 활용했는데 </a:t>
            </a:r>
          </a:p>
          <a:p>
            <a:pPr lvl="0">
              <a:defRPr/>
            </a:pPr>
            <a:r>
              <a:rPr lang="ko-KR" altLang="en-US"/>
              <a:t>글 번호와 회원 아이디를 담아서 </a:t>
            </a:r>
            <a:r>
              <a:rPr lang="en-US" altLang="ko-KR"/>
              <a:t>controller</a:t>
            </a:r>
            <a:r>
              <a:rPr lang="ko-KR" altLang="en-US"/>
              <a:t>에 보낸 후 </a:t>
            </a:r>
            <a:r>
              <a:rPr lang="en-US" altLang="ko-KR"/>
              <a:t>delete</a:t>
            </a:r>
            <a:r>
              <a:rPr lang="ko-KR" altLang="en-US"/>
              <a:t> 작업을 했다</a:t>
            </a:r>
          </a:p>
          <a:p>
            <a:pPr lvl="0">
              <a:defRPr/>
            </a:pPr>
            <a:r>
              <a:rPr lang="ko-KR" altLang="en-US"/>
              <a:t>삭제 후 게시판의 첫 페이지로 이동하기 위해 자바스크립트에서 window.location.href 를 활용해서 페이지 리다이렉트 했다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128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Ajax</a:t>
            </a:r>
            <a:r>
              <a:rPr lang="ko-KR" altLang="en-US"/>
              <a:t>를 활용한 추천 기능이다</a:t>
            </a:r>
          </a:p>
          <a:p>
            <a:pPr lvl="0">
              <a:defRPr/>
            </a:pPr>
            <a:r>
              <a:rPr lang="en-US" altLang="ko-KR"/>
              <a:t>Controller</a:t>
            </a:r>
            <a:r>
              <a:rPr lang="ko-KR" altLang="en-US"/>
              <a:t>에 추천하려는 게시글의 글 번호인 </a:t>
            </a:r>
            <a:r>
              <a:rPr lang="en-US" altLang="ko-KR"/>
              <a:t>pk</a:t>
            </a:r>
            <a:r>
              <a:rPr lang="ko-KR" altLang="en-US"/>
              <a:t>를 전달한다 </a:t>
            </a:r>
          </a:p>
          <a:p>
            <a:pPr lvl="0">
              <a:defRPr/>
            </a:pPr>
            <a:r>
              <a:rPr lang="en-US" altLang="ko-KR"/>
              <a:t>Controller</a:t>
            </a:r>
            <a:r>
              <a:rPr lang="ko-KR" altLang="en-US"/>
              <a:t>에서 추천하려는 접속자가 추천자 목록 테이블에 있는지 확인한 후에</a:t>
            </a:r>
            <a:r>
              <a:rPr lang="en-US" altLang="ko-KR"/>
              <a:t>,</a:t>
            </a:r>
            <a:r>
              <a:rPr lang="ko-KR" altLang="en-US"/>
              <a:t> 존재 한다면 </a:t>
            </a:r>
            <a:r>
              <a:rPr lang="en-US" altLang="ko-KR"/>
              <a:t>“</a:t>
            </a:r>
            <a:r>
              <a:rPr lang="ko-KR" altLang="en-US"/>
              <a:t>추천 중복입니다</a:t>
            </a:r>
            <a:r>
              <a:rPr lang="en-US" altLang="ko-KR"/>
              <a:t>”</a:t>
            </a:r>
            <a:r>
              <a:rPr lang="ko-KR" altLang="en-US"/>
              <a:t> 라는 문구가 나오고</a:t>
            </a:r>
          </a:p>
          <a:p>
            <a:pPr lvl="0">
              <a:defRPr/>
            </a:pPr>
            <a:r>
              <a:rPr lang="ko-KR" altLang="en-US"/>
              <a:t>존재하지 않는다면 추천을 추천자 목록 테이블에 </a:t>
            </a:r>
            <a:r>
              <a:rPr lang="en-US" altLang="ko-KR"/>
              <a:t>insert</a:t>
            </a:r>
            <a:r>
              <a:rPr lang="ko-KR" altLang="en-US"/>
              <a:t> 하고</a:t>
            </a:r>
            <a:r>
              <a:rPr lang="en-US" altLang="ko-KR"/>
              <a:t>,</a:t>
            </a:r>
            <a:r>
              <a:rPr lang="ko-KR" altLang="en-US"/>
              <a:t> 게시판 테이블에 추천수를 </a:t>
            </a:r>
            <a:r>
              <a:rPr lang="en-US" altLang="ko-KR"/>
              <a:t>update</a:t>
            </a:r>
            <a:r>
              <a:rPr lang="ko-KR" altLang="en-US"/>
              <a:t> 하고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 lvl="0">
              <a:defRPr/>
            </a:pPr>
            <a:r>
              <a:rPr lang="ko-KR" altLang="en-US"/>
              <a:t>뷰에 추천수를 보이기 위해 게시판 테이블의 추천 컬럼을 </a:t>
            </a:r>
            <a:r>
              <a:rPr lang="en-US" altLang="ko-KR"/>
              <a:t>select</a:t>
            </a:r>
            <a:r>
              <a:rPr lang="ko-KR" altLang="en-US"/>
              <a:t> 한다 </a:t>
            </a:r>
          </a:p>
          <a:p>
            <a:pPr lvl="0">
              <a:defRPr/>
            </a:pP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74135-99BF-4A03-AEF7-867D176880D1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327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본인 아이디로 로그인 할 경우만 삭제 가능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028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본인 아이디로 로그인 할 경우만 삭제 가능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1674135-99BF-4A03-AEF7-867D176880D1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200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강의실 별 학생들을 모두 조회하고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팀장여부를</a:t>
            </a:r>
            <a:r>
              <a:rPr lang="ko-KR" altLang="en-US" dirty="0"/>
              <a:t> 확인하며 버튼 클릭을 통해 </a:t>
            </a:r>
            <a:r>
              <a:rPr lang="ko-KR" altLang="en-US" dirty="0" err="1"/>
              <a:t>팀장여부를</a:t>
            </a:r>
            <a:r>
              <a:rPr lang="ko-KR" altLang="en-US" dirty="0"/>
              <a:t> 선택하여 팀장 권한을 부여할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와 권한 승인여부를</a:t>
            </a:r>
            <a:endParaRPr lang="en-US" altLang="ko-KR" dirty="0"/>
          </a:p>
          <a:p>
            <a:r>
              <a:rPr lang="en-US" altLang="ko-KR" dirty="0" err="1"/>
              <a:t>AList</a:t>
            </a:r>
            <a:r>
              <a:rPr lang="en-US" altLang="ko-KR" dirty="0"/>
              <a:t>, </a:t>
            </a:r>
            <a:r>
              <a:rPr lang="en-US" altLang="ko-KR" dirty="0" err="1"/>
              <a:t>Blist</a:t>
            </a:r>
            <a:r>
              <a:rPr lang="ko-KR" altLang="en-US" dirty="0"/>
              <a:t>로 나눠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BList</a:t>
            </a:r>
            <a:r>
              <a:rPr lang="ko-KR" altLang="en-US" dirty="0"/>
              <a:t>의 값이 </a:t>
            </a:r>
            <a:r>
              <a:rPr lang="en-US" altLang="ko-KR" dirty="0"/>
              <a:t>“manager”</a:t>
            </a:r>
            <a:r>
              <a:rPr lang="ko-KR" altLang="en-US" dirty="0"/>
              <a:t>인 </a:t>
            </a:r>
            <a:endParaRPr lang="en-US" altLang="ko-KR" dirty="0"/>
          </a:p>
          <a:p>
            <a:r>
              <a:rPr lang="en-US" altLang="ko-KR" dirty="0" err="1"/>
              <a:t>AList</a:t>
            </a:r>
            <a:r>
              <a:rPr lang="ko-KR" altLang="en-US" dirty="0"/>
              <a:t>의 값과 아닌 값을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user_manager</a:t>
            </a:r>
            <a:r>
              <a:rPr lang="en-US" altLang="ko-KR" dirty="0"/>
              <a:t> </a:t>
            </a:r>
            <a:r>
              <a:rPr lang="ko-KR" altLang="en-US" dirty="0"/>
              <a:t>리스트와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user_student</a:t>
            </a:r>
            <a:r>
              <a:rPr lang="en-US" altLang="ko-KR" dirty="0"/>
              <a:t> </a:t>
            </a:r>
            <a:r>
              <a:rPr lang="ko-KR" altLang="en-US" dirty="0"/>
              <a:t>리스트로 나눠 저장한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Update</a:t>
            </a:r>
            <a:r>
              <a:rPr lang="ko-KR" altLang="en-US" dirty="0"/>
              <a:t>쿼리를 통해 해당 사용자</a:t>
            </a:r>
            <a:r>
              <a:rPr lang="en-US" altLang="ko-KR" dirty="0"/>
              <a:t>ID</a:t>
            </a:r>
            <a:r>
              <a:rPr lang="ko-KR" altLang="en-US" dirty="0"/>
              <a:t>를 기준으로 </a:t>
            </a:r>
            <a:r>
              <a:rPr lang="ko-KR" altLang="en-US" dirty="0" err="1"/>
              <a:t>팀장권한을</a:t>
            </a:r>
            <a:r>
              <a:rPr lang="ko-KR" altLang="en-US" dirty="0"/>
              <a:t> 수정한다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190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실 별 모든 프로젝트를 조회하여 </a:t>
            </a:r>
            <a:r>
              <a:rPr lang="ko-KR" altLang="en-US" dirty="0" err="1"/>
              <a:t>셀렉트</a:t>
            </a:r>
            <a:r>
              <a:rPr lang="ko-KR" altLang="en-US" dirty="0"/>
              <a:t> 박스에 넣고</a:t>
            </a:r>
            <a:r>
              <a:rPr lang="en-US" altLang="ko-KR" dirty="0"/>
              <a:t>, </a:t>
            </a:r>
            <a:r>
              <a:rPr lang="ko-KR" altLang="en-US" dirty="0"/>
              <a:t>선택된 프로젝트를 기준으로</a:t>
            </a:r>
            <a:endParaRPr lang="en-US" altLang="ko-KR" dirty="0"/>
          </a:p>
          <a:p>
            <a:r>
              <a:rPr lang="ko-KR" altLang="en-US" dirty="0"/>
              <a:t>공지</a:t>
            </a:r>
            <a:r>
              <a:rPr lang="en-US" altLang="ko-KR" baseline="0" dirty="0"/>
              <a:t> / </a:t>
            </a:r>
            <a:r>
              <a:rPr lang="ko-KR" altLang="en-US" baseline="0" dirty="0"/>
              <a:t>자료를 보여준다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삭제 버튼이 선택된 </a:t>
            </a:r>
            <a:r>
              <a:rPr lang="ko-KR" altLang="en-US" dirty="0" err="1"/>
              <a:t>게시글의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값과 프로젝트 </a:t>
            </a:r>
            <a:r>
              <a:rPr lang="en-US" altLang="ko-KR" dirty="0"/>
              <a:t>ID</a:t>
            </a:r>
            <a:r>
              <a:rPr lang="ko-KR" altLang="en-US" dirty="0"/>
              <a:t>값을 받아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ko-KR" altLang="en-US" dirty="0" err="1"/>
              <a:t>게시글을</a:t>
            </a:r>
            <a:r>
              <a:rPr lang="ko-KR" altLang="en-US" dirty="0"/>
              <a:t> 삭제한다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게시글을</a:t>
            </a:r>
            <a:r>
              <a:rPr lang="ko-KR" altLang="en-US" dirty="0"/>
              <a:t> 삭제할 때</a:t>
            </a:r>
            <a:r>
              <a:rPr lang="en-US" altLang="ko-KR" dirty="0"/>
              <a:t>, </a:t>
            </a:r>
            <a:r>
              <a:rPr lang="ko-KR" altLang="en-US" dirty="0"/>
              <a:t>해당 글의 댓글</a:t>
            </a:r>
            <a:r>
              <a:rPr lang="en-US" altLang="ko-KR" dirty="0"/>
              <a:t>, </a:t>
            </a:r>
            <a:r>
              <a:rPr lang="ko-KR" altLang="en-US" dirty="0"/>
              <a:t>좋아요 테이블의 </a:t>
            </a:r>
            <a:endParaRPr lang="en-US" altLang="ko-KR" dirty="0"/>
          </a:p>
          <a:p>
            <a:r>
              <a:rPr lang="ko-KR" altLang="en-US" dirty="0"/>
              <a:t>값도 함께 삭제한다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페이지에서 발생하는 모든 이벤트는 비동기처리를 </a:t>
            </a:r>
            <a:r>
              <a:rPr lang="ko-KR" altLang="en-US" dirty="0" err="1"/>
              <a:t>하게된다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8830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버튼이 선택된 </a:t>
            </a:r>
            <a:r>
              <a:rPr lang="ko-KR" altLang="en-US" dirty="0" err="1"/>
              <a:t>게시글의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값을 기준으로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ko-KR" altLang="en-US" dirty="0" err="1"/>
              <a:t>게시글을</a:t>
            </a:r>
            <a:r>
              <a:rPr lang="ko-KR" altLang="en-US" dirty="0"/>
              <a:t> 삭제한다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230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팀장이 프로젝트 생성을 통해 승인 신청을 </a:t>
            </a:r>
            <a:r>
              <a:rPr lang="ko-KR" altLang="en-US" dirty="0" err="1"/>
              <a:t>하게되면</a:t>
            </a:r>
            <a:r>
              <a:rPr lang="ko-KR" altLang="en-US" dirty="0"/>
              <a:t> 관리자가 프로젝트를 승인하게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멤버리스트에 팀원과 팀원들의 정보에 프로젝트 번호를 </a:t>
            </a:r>
            <a:r>
              <a:rPr lang="ko-KR" altLang="en-US" dirty="0" err="1"/>
              <a:t>부여하게됩니다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다음 프로젝트 정보에 앞에서 보신 단계프로세스를 해당 프로젝트에 넣어 프로젝트 </a:t>
            </a:r>
            <a:r>
              <a:rPr lang="ko-KR" altLang="en-US" dirty="0" err="1"/>
              <a:t>시작시</a:t>
            </a:r>
            <a:r>
              <a:rPr lang="ko-KR" altLang="en-US" dirty="0"/>
              <a:t> 자동으로 생성되도록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프로젝트가 요건이 충분하지 않아 삭제할 경우 데이터를 다 삭제하지 않고 관리자가 프로젝트를 삭제를 누르게 되면 해당 팀원의 정보에 프로젝트 번호를 제거하고 멤버리스트에서 프로젝트 팀원을 삭제하도록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프로젝트 관리를 위해 관리자가 프로젝트 기본정보를 수정할 수 있도록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435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페이지는 관리자가 프로젝트를 관리하기 위한 페이지로 프로젝트 승인 삭제 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내용은 다음 페이지에서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478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441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4D099-2C7C-473C-AA2C-6D951CA57791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377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화면과 같이 로그인 화면에서 </a:t>
            </a:r>
            <a:r>
              <a:rPr lang="en-US" altLang="ko-KR" dirty="0" smtClean="0"/>
              <a:t>ID / PW</a:t>
            </a:r>
            <a:r>
              <a:rPr lang="ko-KR" altLang="en-US" dirty="0" smtClean="0"/>
              <a:t>를 이용하여 로그인 하고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화면에서 로그아웃 처리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679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통합검색의 경우 </a:t>
            </a:r>
            <a:r>
              <a:rPr lang="en-US" altLang="ko-KR" dirty="0"/>
              <a:t>UNION</a:t>
            </a:r>
            <a:r>
              <a:rPr lang="ko-KR" altLang="en-US" dirty="0"/>
              <a:t>으로 집합처리를 하지 않고 각 게시판을 리스트화해서 키워드가 제목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, </a:t>
            </a:r>
            <a:r>
              <a:rPr lang="ko-KR" altLang="en-US" dirty="0"/>
              <a:t>작성자와 </a:t>
            </a:r>
            <a:r>
              <a:rPr lang="ko-KR" altLang="en-US" dirty="0" err="1"/>
              <a:t>일치하게되면</a:t>
            </a:r>
            <a:r>
              <a:rPr lang="ko-KR" altLang="en-US" dirty="0"/>
              <a:t> 검색할 수 있도록 구현하여 재사용이 가능하도록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670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통합검색의 경우 </a:t>
            </a:r>
            <a:r>
              <a:rPr lang="en-US" altLang="ko-KR" dirty="0"/>
              <a:t>UNION</a:t>
            </a:r>
            <a:r>
              <a:rPr lang="ko-KR" altLang="en-US" dirty="0"/>
              <a:t>으로 집합처리를 하지 않고 각 게시판을 리스트화해서 키워드가 제목</a:t>
            </a:r>
            <a:r>
              <a:rPr lang="en-US" altLang="ko-KR" dirty="0"/>
              <a:t>, </a:t>
            </a:r>
            <a:r>
              <a:rPr lang="ko-KR" altLang="en-US" dirty="0"/>
              <a:t>본문</a:t>
            </a:r>
            <a:r>
              <a:rPr lang="en-US" altLang="ko-KR" dirty="0"/>
              <a:t>, </a:t>
            </a:r>
            <a:r>
              <a:rPr lang="ko-KR" altLang="en-US" dirty="0"/>
              <a:t>작성자와 </a:t>
            </a:r>
            <a:r>
              <a:rPr lang="ko-KR" altLang="en-US" dirty="0" err="1"/>
              <a:t>일치하게되면</a:t>
            </a:r>
            <a:r>
              <a:rPr lang="ko-KR" altLang="en-US" dirty="0"/>
              <a:t> 검색할 수 있도록 구현하여 재사용이 가능하도록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8D56A-16C6-44FD-94DF-CA06C1BD046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0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사용자가 로그인을 위해 서버에 로그인 요청을 보내면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서버는 클라이언트가 제공한 로그인 정보를 기반으로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DB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에서 사용자를 확인합니다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b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그리고 유효한 사용자인 경우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서버는 회원 정보를 기반으로 세션을 생성합니다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생성된 세션에 고유한 세션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ID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를 부여하고 세션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ID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를 클라이언트에게 응답해 줍니다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34A4-E1C5-45CD-9E5A-AF91A2B232E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과정에서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 Validation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사용자가 입력한 항목들에 대한 특정 규칙을 정의하고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토대로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유효성을 간편하게 검사할 수 있도록 구현 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>그리고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이메일 인증을 실시간으로 처리하고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인증이 완료되면 가입이 진행되도록 구현했습니다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카카오 외부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주소 입력을 더욱 간편하게 만들었습니다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4AB65-BB30-42CB-BFF7-BE7579D4D88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3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3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44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70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작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ko-KR" altLang="en-US" dirty="0"/>
              <a:t>팀장 권한 설정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프로젝트 생성 승인 프로세스</a:t>
            </a:r>
          </a:p>
        </p:txBody>
      </p:sp>
    </p:spTree>
    <p:extLst>
      <p:ext uri="{BB962C8B-B14F-4D97-AF65-F5344CB8AC3E}">
        <p14:creationId xmlns:p14="http://schemas.microsoft.com/office/powerpoint/2010/main" val="1902511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12192000" cy="5261091"/>
          </a:xfrm>
          <a:prstGeom prst="rect">
            <a:avLst/>
          </a:prstGeom>
          <a:solidFill>
            <a:srgbClr val="214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 userDrawn="1"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 userDrawn="1"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968259" y="617358"/>
            <a:ext cx="59313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kern="0" dirty="0">
                <a:solidFill>
                  <a:prstClr val="white"/>
                </a:solidFill>
              </a:rPr>
              <a:t>PROJECT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</a:rPr>
              <a:t>MANAGEMENT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</a:rPr>
              <a:t>SYSTEM 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367549" y="4707175"/>
            <a:ext cx="255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>
                <a:solidFill>
                  <a:schemeClr val="bg1"/>
                </a:solidFill>
              </a:rPr>
              <a:t>2023/12/01  </a:t>
            </a:r>
            <a:r>
              <a:rPr lang="ko-KR" altLang="en-US" b="1" i="1" dirty="0">
                <a:solidFill>
                  <a:schemeClr val="bg1"/>
                </a:solidFill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</a:rPr>
              <a:t>조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08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91568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작업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ko-KR" altLang="en-US" dirty="0"/>
              <a:t>팀장 권한 설정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프로젝트 생성 승인 프로세스</a:t>
            </a:r>
          </a:p>
        </p:txBody>
      </p:sp>
    </p:spTree>
    <p:extLst>
      <p:ext uri="{BB962C8B-B14F-4D97-AF65-F5344CB8AC3E}">
        <p14:creationId xmlns:p14="http://schemas.microsoft.com/office/powerpoint/2010/main" val="403669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3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6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03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18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71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7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2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E806E-485B-4CF3-B717-CFB1C77B6F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B4E78-06D0-4509-8F6A-F8820ECFF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0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1.xml"/><Relationship Id="rId7" Type="http://schemas.openxmlformats.org/officeDocument/2006/relationships/slide" Target="slide2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Project delivery capabilities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50395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200">
                <a:latin typeface="Noto Sans KR" panose="020B0200000000000000" pitchFamily="50" charset="-127"/>
                <a:ea typeface="Noto Sans KR" panose="020B0200000000000000" pitchFamily="50" charset="-127"/>
              </a:rPr>
              <a:t>04. </a:t>
            </a:r>
            <a:r>
              <a:rPr lang="ko-KR" altLang="en-US" sz="52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 lang="ko-KR" altLang="en-US" sz="52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07590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927DE78-A737-48EE-92B5-BCE74116E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7.11. </a:t>
            </a:r>
            <a:r>
              <a:rPr lang="ko-KR" altLang="en-US" dirty="0"/>
              <a:t>통합검색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01E72E-29A9-4DE1-8822-4D337082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통합검색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F88AC7-5EB5-4AE9-BB99-98614F245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106"/>
          <a:stretch/>
        </p:blipFill>
        <p:spPr>
          <a:xfrm>
            <a:off x="348147" y="2292409"/>
            <a:ext cx="6744514" cy="33225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EF98DE-C975-476C-A54E-AC5945B6E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36" y="1620383"/>
            <a:ext cx="2301625" cy="4806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0" y="1371601"/>
            <a:ext cx="4746337" cy="509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프로젝트 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26680"/>
              </p:ext>
            </p:extLst>
          </p:nvPr>
        </p:nvGraphicFramePr>
        <p:xfrm>
          <a:off x="568960" y="1184791"/>
          <a:ext cx="11054080" cy="5389768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771117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605549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677414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75198">
                <a:tc rowSpan="5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1.</a:t>
                      </a:r>
                      <a:r>
                        <a:rPr lang="en-US" altLang="ko-KR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회원관리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     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1.1. 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로그인 </a:t>
                      </a:r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 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로그아웃</a:t>
                      </a: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ID/PW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 로그인 화면에서 로그인하고 메인 화면에서 로그아웃 처리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u="non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1.2. </a:t>
                      </a:r>
                      <a:r>
                        <a:rPr lang="ko-KR" altLang="en-US" sz="1500" b="0" u="non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회원가입</a:t>
                      </a:r>
                      <a:endParaRPr lang="ko-KR" altLang="en-US" sz="1500" b="0" u="non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아이디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비밀번호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이름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반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주소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이메일 등 개인정보를 받아 회원가입 처리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1.3.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마이 페이지</a:t>
                      </a: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나의 회원정보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알림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채팅 </a:t>
                      </a:r>
                      <a:r>
                        <a:rPr lang="en-US" altLang="ko-KR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ON OFF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1.4. 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회원정보 수정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ID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와 </a:t>
                      </a:r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PW</a:t>
                      </a:r>
                      <a:r>
                        <a:rPr lang="ko-KR" altLang="en-US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 일치하면 프로필 사진 및 기본적인 회원정보 수정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1.5.</a:t>
                      </a:r>
                      <a:r>
                        <a:rPr lang="en-US" altLang="ko-KR" sz="1500" b="0" baseline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ko-KR" altLang="en-US" sz="1500" b="0" baseline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페이지 접근 제한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InterCeptor</a:t>
                      </a:r>
                      <a:r>
                        <a:rPr lang="ko-KR" altLang="en-US" sz="1500" dirty="0" smtClean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를 사용하여 페이지 접근 제한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375198"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MAIN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화면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2.1. 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시스템 소개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시스템의 메인 화면에 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PMS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란 무엇인지 개요와 장점 소개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solidFill>
                          <a:schemeClr val="tx1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2.2.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공통 최근 게시물 조회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공통 전사 게시판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이벤트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자유게시판</a:t>
                      </a: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, Q&amp;A 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+mn-cs"/>
                        </a:rPr>
                        <a:t>게시물 조회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380827"/>
                  </a:ext>
                </a:extLst>
              </a:tr>
              <a:tr h="375198">
                <a:tc rowSpan="6">
                  <a:txBody>
                    <a:bodyPr/>
                    <a:lstStyle/>
                    <a:p>
                      <a:pPr algn="l" rtl="0" fontAlgn="b"/>
                      <a:r>
                        <a:rPr lang="en-US" altLang="ko-KR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3.1. STOMP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흐름</a:t>
                      </a: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 소켓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STOMP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설명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3.2.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메인헤더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endParaRPr lang="ko-KR" altLang="en-US" sz="1500" b="1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사용자의 최신 채팅 정보를 조회함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 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총 읽지 않은 메시지 수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2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별 읽지 않은 메시지 수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 상대방 이름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사진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최근 메시지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시간 </a:t>
                      </a:r>
                      <a:r>
                        <a:rPr lang="en-US" altLang="ko-KR" sz="12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)</a:t>
                      </a:r>
                      <a:endParaRPr lang="ko-KR" altLang="en-US" sz="12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3.3.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수신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)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상대방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를 통해 해당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채팅방의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메시지들을 가져오고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상대방의 메시지를 읽음처리한다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316967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3.4.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웹소켓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흐름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(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발신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)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채팅방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사용자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ID,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메시지를 통해 데이터베이스에 저장하고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 </a:t>
                      </a:r>
                    </a:p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상대방에게 전달한다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509901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rId3" action="ppaction://hlinksldjump"/>
          </p:cNvPr>
          <p:cNvSpPr/>
          <p:nvPr/>
        </p:nvSpPr>
        <p:spPr>
          <a:xfrm>
            <a:off x="2297054" y="1602555"/>
            <a:ext cx="1879020" cy="3205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4" action="ppaction://hlinksldjump"/>
          </p:cNvPr>
          <p:cNvSpPr/>
          <p:nvPr/>
        </p:nvSpPr>
        <p:spPr>
          <a:xfrm>
            <a:off x="2355185" y="1971774"/>
            <a:ext cx="1179868" cy="3690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5" action="ppaction://hlinksldjump"/>
          </p:cNvPr>
          <p:cNvSpPr/>
          <p:nvPr/>
        </p:nvSpPr>
        <p:spPr>
          <a:xfrm>
            <a:off x="2355185" y="2389539"/>
            <a:ext cx="1368403" cy="2405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hlinkClick r:id="rId6" action="ppaction://hlinksldjump"/>
          </p:cNvPr>
          <p:cNvSpPr/>
          <p:nvPr/>
        </p:nvSpPr>
        <p:spPr>
          <a:xfrm>
            <a:off x="2375608" y="2777608"/>
            <a:ext cx="1470528" cy="2405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7" action="ppaction://hlinksldjump"/>
          </p:cNvPr>
          <p:cNvSpPr/>
          <p:nvPr/>
        </p:nvSpPr>
        <p:spPr>
          <a:xfrm>
            <a:off x="2367749" y="3146826"/>
            <a:ext cx="1704629" cy="2405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hlinkClick r:id="rId8" action="ppaction://hlinksldjump"/>
          </p:cNvPr>
          <p:cNvSpPr/>
          <p:nvPr/>
        </p:nvSpPr>
        <p:spPr>
          <a:xfrm>
            <a:off x="2320620" y="3533324"/>
            <a:ext cx="1855454" cy="2405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67750" y="3882116"/>
            <a:ext cx="2109981" cy="2405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61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63905"/>
              </p:ext>
            </p:extLst>
          </p:nvPr>
        </p:nvGraphicFramePr>
        <p:xfrm>
          <a:off x="568960" y="1184791"/>
          <a:ext cx="11054080" cy="5214517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639984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3208630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205466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75198">
                <a:tc rowSpan="3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4.</a:t>
                      </a:r>
                      <a:r>
                        <a:rPr lang="en-US" altLang="ko-KR" sz="1500" b="0" baseline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baseline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알림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                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4.1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학생 권한 알림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게시글에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등록된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신규 답글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제공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</a:t>
                      </a:r>
                      <a:r>
                        <a:rPr lang="ko-KR" alt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게시글에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등록된 신규 댓글 개수 알림 제공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/>
                      </a:r>
                      <a:b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회의 참석자로 지정된 경우 회의 당일 알림 제공 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-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4.2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팀장 권한 알림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학생 권한 알림 외 프로젝트 생성 승인 알림 추가 제공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-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4.3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권한 알림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미 승인 상태 프로젝트 생성 신청 건수 알림 제공</a:t>
                      </a:r>
                      <a:b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알림 아이콘에 현재 알림 개수 통합 표시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375198">
                <a:tc rowSpan="3"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5.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내 글 모음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</a:t>
                      </a:r>
                      <a:r>
                        <a:rPr lang="ko-KR" alt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5.1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쓴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별 내가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쓴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게시글 모음 조회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474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5.2.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쓴 댓글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별 내가 쓴 댓글 모음 조회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 댓글로 이동효과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039561"/>
                  </a:ext>
                </a:extLst>
              </a:tr>
              <a:tr h="474698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5.3.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내가 </a:t>
                      </a:r>
                      <a:r>
                        <a:rPr lang="ko-KR" altLang="en-US" sz="15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추천한 게시글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별 내가 추천한 게시글 모음 조회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검색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7226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6.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오늘 할 일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 6.1 To-Do List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오늘 할일 등록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기능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일별 조회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프로젝트 </a:t>
            </a:r>
            <a:r>
              <a:rPr lang="ko-KR" altLang="en-US" dirty="0" smtClean="0"/>
              <a:t>제공 </a:t>
            </a:r>
            <a:r>
              <a:rPr lang="ko-KR" altLang="en-US" dirty="0"/>
              <a:t>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00313"/>
              </p:ext>
            </p:extLst>
          </p:nvPr>
        </p:nvGraphicFramePr>
        <p:xfrm>
          <a:off x="568960" y="1184795"/>
          <a:ext cx="11054080" cy="5057822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771117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889469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393494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42352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401828">
                <a:tc rowSpan="12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</a:t>
                      </a:r>
                      <a:endParaRPr lang="en-US" altLang="ko-KR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7.1.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생성페이지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팀장이 프로젝트 관련된 전반적인 사항 기입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350924"/>
                  </a:ext>
                </a:extLst>
              </a:tr>
              <a:tr h="401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이름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시작종료일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팀장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팀원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프로젝트소개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401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500" dirty="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7.2.</a:t>
                      </a:r>
                      <a:r>
                        <a:rPr lang="en-US" altLang="ko-KR" sz="1500" baseline="0" dirty="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단계 프로파일</a:t>
                      </a:r>
                      <a:endParaRPr lang="ko-KR" altLang="en-US" sz="1500" dirty="0"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</a:t>
                      </a:r>
                      <a:r>
                        <a:rPr lang="ko-KR" altLang="en-US" sz="1500" b="0" dirty="0" err="1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생성페이지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내용을 조회 및 수정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401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7.2.1.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생성페이지 조회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생성페이지 내용을 조회 및 수정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401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7.2.2.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단계 설정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기본단계 조회 및 추가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단계설정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401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   7.2.3.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포트폴리오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프로젝트에 관한 내용을 포트폴리오로 </a:t>
                      </a:r>
                      <a:r>
                        <a:rPr lang="ko-KR" altLang="en-US" sz="1500" b="0" dirty="0" err="1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한장에</a:t>
                      </a:r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정리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321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7.3.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Home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기본 정보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진척률 차트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최신 회의일정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자료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,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업무보고 조회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672667"/>
                  </a:ext>
                </a:extLst>
              </a:tr>
              <a:tr h="401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7.4.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보드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Chart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API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를 활용한 다양한  작업 데이터  시각화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401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7.5.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목록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등록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검색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정렬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56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7.6.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</a:t>
                      </a:r>
                      <a:r>
                        <a:rPr lang="ko-KR" altLang="ko-KR" sz="15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타임 </a:t>
                      </a:r>
                      <a:r>
                        <a:rPr lang="ko-KR" altLang="ko-KR" sz="1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라인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eaLnBrk="1" fontAlgn="ctr" latinLnBrk="1" hangingPunct="1"/>
                      <a:r>
                        <a:rPr lang="en-US" altLang="ko-KR" sz="1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Google chart API</a:t>
                      </a:r>
                      <a:r>
                        <a:rPr lang="ko-KR" altLang="ko-KR" sz="1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를 이용한 </a:t>
                      </a:r>
                      <a:r>
                        <a:rPr lang="ko-KR" altLang="ko-KR" sz="15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인원별</a:t>
                      </a:r>
                      <a:r>
                        <a:rPr lang="ko-KR" altLang="ko-KR" sz="15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  <a:cs typeface="+mn-cs"/>
                        </a:rPr>
                        <a:t> 작업 타임라인 시각화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340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7.7.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휴지통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휴지통 목록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복구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작업 영구 삭제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017267"/>
                  </a:ext>
                </a:extLst>
              </a:tr>
              <a:tr h="401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316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6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298070"/>
              </p:ext>
            </p:extLst>
          </p:nvPr>
        </p:nvGraphicFramePr>
        <p:xfrm>
          <a:off x="568960" y="1184791"/>
          <a:ext cx="11054080" cy="4824677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771117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882372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400591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5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75198">
                <a:tc rowSpan="7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</a:t>
                      </a:r>
                      <a:r>
                        <a:rPr lang="en-US" altLang="ko-KR" sz="15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7.11.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프로젝트 캘린더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진행중인 프로젝트의 전체 기간 확인 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88923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진행중인 프로젝트에 등록된 회의 일정 확인 가능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602908"/>
                  </a:ext>
                </a:extLst>
              </a:tr>
              <a:tr h="305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캘린더 형태로 전체 회의 일정 제공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8630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7.12.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회의록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회의 일정 및 회의록 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90254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7.13.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자료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 및 자료 등록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답변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 기능</a:t>
                      </a: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76159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algn="l" rtl="0" fontAlgn="b"/>
                      <a:endParaRPr lang="ko-KR" altLang="en-US" sz="1600" b="0" dirty="0">
                        <a:solidFill>
                          <a:srgbClr val="FF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7.14.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업무보고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 err="1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일일보고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및 </a:t>
                      </a:r>
                      <a:r>
                        <a:rPr lang="ko-KR" altLang="en-US" sz="1500" b="0" dirty="0" err="1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주간보고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조회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</a:t>
                      </a:r>
                      <a:r>
                        <a:rPr lang="en-US" altLang="ko-KR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dirty="0" smtClean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 기능</a:t>
                      </a: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380827"/>
                  </a:ext>
                </a:extLst>
              </a:tr>
              <a:tr h="464156">
                <a:tc vMerge="1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endParaRPr lang="ko-KR" altLang="en-US" sz="1500" b="0" dirty="0"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7.15. </a:t>
                      </a:r>
                      <a:r>
                        <a:rPr lang="ko-KR" altLang="en-US" sz="150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완료 프로젝트 목록</a:t>
                      </a:r>
                      <a:endParaRPr lang="ko-KR" altLang="en-US" sz="1500"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완료된 프로젝트 기본 정보 조회</a:t>
                      </a:r>
                      <a:endParaRPr lang="ko-KR" altLang="en-US" sz="1500"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436253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50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8. </a:t>
                      </a:r>
                      <a:r>
                        <a:rPr lang="ko-KR" altLang="en-US" sz="1500" smtClean="0">
                          <a:latin typeface="Noto Sans KR" panose="020B0600000101010101" charset="-127"/>
                          <a:ea typeface="Noto Sans KR" panose="020B0600000101010101" charset="-127"/>
                        </a:rPr>
                        <a:t>전체 게시판</a:t>
                      </a:r>
                      <a:endParaRPr lang="ko-KR" altLang="en-US" sz="1500"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26050" marR="26050" marT="17367" marB="1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8.1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공지사항 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관리자 계정만 </a:t>
                      </a:r>
                      <a:r>
                        <a:rPr lang="ko-KR" alt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 가능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818711"/>
                  </a:ext>
                </a:extLst>
              </a:tr>
              <a:tr h="467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8.2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이벤트 게시판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2000"/>
                        </a:lnSpc>
                      </a:pPr>
                      <a:r>
                        <a:rPr lang="ko-KR" alt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삭제능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427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8.3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</a:t>
                      </a:r>
                      <a:r>
                        <a:rPr 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자유</a:t>
                      </a: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 등록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삭제능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댓글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endParaRPr lang="ko-KR" altLang="en-US" sz="1500" b="0" i="0" u="none" strike="noStrike" smtClean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865721"/>
                  </a:ext>
                </a:extLst>
              </a:tr>
              <a:tr h="452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8.4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. Q&amp;A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2000"/>
                        </a:lnSpc>
                      </a:pPr>
                      <a:r>
                        <a:rPr lang="ko-KR" altLang="en-US" sz="15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게시글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 등록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수정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삭제 가능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추천 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답변</a:t>
                      </a:r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/</a:t>
                      </a:r>
                      <a:r>
                        <a:rPr lang="ko-KR" alt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질문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종류 별 검색 기능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600000101010101" charset="-127"/>
                        <a:ea typeface="Noto Sans KR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5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7037B-076B-686B-3E8F-083BAC321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프로젝트 </a:t>
            </a:r>
            <a:r>
              <a:rPr lang="ko-KR" altLang="en-US" dirty="0"/>
              <a:t>제공 기능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AB9C2A-B9DD-C748-28C8-BB179103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412197"/>
              </p:ext>
            </p:extLst>
          </p:nvPr>
        </p:nvGraphicFramePr>
        <p:xfrm>
          <a:off x="568960" y="1184791"/>
          <a:ext cx="11054080" cy="2738173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771117">
                  <a:extLst>
                    <a:ext uri="{9D8B030D-6E8A-4147-A177-3AD203B41FA5}">
                      <a16:colId xmlns:a16="http://schemas.microsoft.com/office/drawing/2014/main" val="180659607"/>
                    </a:ext>
                  </a:extLst>
                </a:gridCol>
                <a:gridCol w="2303842">
                  <a:extLst>
                    <a:ext uri="{9D8B030D-6E8A-4147-A177-3AD203B41FA5}">
                      <a16:colId xmlns:a16="http://schemas.microsoft.com/office/drawing/2014/main" val="3480953130"/>
                    </a:ext>
                  </a:extLst>
                </a:gridCol>
                <a:gridCol w="6979121">
                  <a:extLst>
                    <a:ext uri="{9D8B030D-6E8A-4147-A177-3AD203B41FA5}">
                      <a16:colId xmlns:a16="http://schemas.microsoft.com/office/drawing/2014/main" val="3696529763"/>
                    </a:ext>
                  </a:extLst>
                </a:gridCol>
              </a:tblGrid>
              <a:tr h="39545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구분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기능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Noto Sans KR" panose="020B0600000101010101" charset="-127"/>
                          <a:ea typeface="Noto Sans KR" panose="020B0600000101010101" charset="-127"/>
                        </a:rPr>
                        <a:t>상세 내용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533263"/>
                  </a:ext>
                </a:extLst>
              </a:tr>
              <a:tr h="375198">
                <a:tc rowSpan="5">
                  <a:txBody>
                    <a:bodyPr/>
                    <a:lstStyle/>
                    <a:p>
                      <a:pPr marL="0" indent="0" algn="l" rtl="0" fontAlgn="b">
                        <a:buNone/>
                      </a:pPr>
                      <a:r>
                        <a:rPr lang="en-US" altLang="ko-KR" sz="1500" b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</a:t>
                      </a:r>
                      <a:r>
                        <a:rPr lang="en-US" altLang="ko-KR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 </a:t>
                      </a:r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 설정</a:t>
                      </a: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9.1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팀장 권한 설정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모든 반 조회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해당 반 학생들의 팀장여부 조회 및 권한부여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10305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9.2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게시판 관리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특정 프로젝트의 게시글 또는 모든 사용자가 접근 가능한 게시판의 </a:t>
                      </a:r>
                      <a:endParaRPr lang="en-US" altLang="ko-KR" sz="1500" b="0" i="0" u="none" strike="noStrike" dirty="0" smtClean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fontAlgn="ctr"/>
                      <a:r>
                        <a:rPr lang="ko-KR" alt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및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기능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293498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9.3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관리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프로젝트 승인 및 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수정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83314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9.4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반 생성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강의실 번호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강좌 이름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담당 강사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기간 입력 후 반 생성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95607"/>
                  </a:ext>
                </a:extLst>
              </a:tr>
              <a:tr h="375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9.5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목록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전체 반 조회 및 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 시 학생들의 삭제상태만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316967"/>
                  </a:ext>
                </a:extLst>
              </a:tr>
              <a:tr h="3751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500" b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 </a:t>
                      </a:r>
                      <a:r>
                        <a:rPr lang="en-US" altLang="ko-KR" sz="1500" b="0" smtClean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 </a:t>
                      </a:r>
                      <a:r>
                        <a:rPr lang="ko-KR" altLang="en-US" sz="1500" b="0" baseline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통합검색</a:t>
                      </a:r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ko-KR" altLang="en-US" sz="1500" b="0" dirty="0"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26050" marR="26050" marT="17367" marB="17367" anchor="ctr"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500" b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게시용 게시판 및 작업에 관련된 내용 통합검색</a:t>
                      </a:r>
                    </a:p>
                  </a:txBody>
                  <a:tcPr marL="26050" marR="26050" marT="17367" marB="173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4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50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System Process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05. </a:t>
            </a:r>
            <a:r>
              <a:rPr lang="ko-KR" altLang="en-US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</a:t>
            </a:r>
            <a:r>
              <a:rPr lang="ko-KR" altLang="en-US" sz="54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프로세스</a:t>
            </a:r>
          </a:p>
        </p:txBody>
      </p:sp>
    </p:spTree>
    <p:extLst>
      <p:ext uri="{BB962C8B-B14F-4D97-AF65-F5344CB8AC3E}">
        <p14:creationId xmlns:p14="http://schemas.microsoft.com/office/powerpoint/2010/main" val="169704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AB523D-68F2-BB43-42F6-075A1D10A1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D46D5-50C4-7263-1779-400B1C950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시스템 </a:t>
            </a:r>
            <a:r>
              <a:rPr lang="ko-KR" altLang="en-US" dirty="0"/>
              <a:t>프로세스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F712B3-DC46-F9CB-2128-CDDE63911CC2}"/>
              </a:ext>
            </a:extLst>
          </p:cNvPr>
          <p:cNvSpPr/>
          <p:nvPr/>
        </p:nvSpPr>
        <p:spPr>
          <a:xfrm>
            <a:off x="458459" y="1630688"/>
            <a:ext cx="2805851" cy="49452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4B67E7-784D-113F-0C77-466DD1924536}"/>
              </a:ext>
            </a:extLst>
          </p:cNvPr>
          <p:cNvSpPr/>
          <p:nvPr/>
        </p:nvSpPr>
        <p:spPr>
          <a:xfrm>
            <a:off x="1395469" y="1484851"/>
            <a:ext cx="931830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회원관리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87D57F-A8F7-FB58-DFB4-368977F6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50" y="1971559"/>
            <a:ext cx="721889" cy="7337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2015053" y="2682126"/>
            <a:ext cx="1069146" cy="37981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회원가입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7FF76-DD5B-909C-333B-97F1BB65BC9D}"/>
              </a:ext>
            </a:extLst>
          </p:cNvPr>
          <p:cNvSpPr/>
          <p:nvPr/>
        </p:nvSpPr>
        <p:spPr>
          <a:xfrm>
            <a:off x="2015052" y="4572155"/>
            <a:ext cx="1133705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ID/PW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찾기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8750A7-1CF7-4199-B65C-FA2C9867163F}"/>
              </a:ext>
            </a:extLst>
          </p:cNvPr>
          <p:cNvSpPr/>
          <p:nvPr/>
        </p:nvSpPr>
        <p:spPr>
          <a:xfrm>
            <a:off x="796210" y="2705282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사용자</a:t>
            </a:r>
          </a:p>
        </p:txBody>
      </p:sp>
      <p:cxnSp>
        <p:nvCxnSpPr>
          <p:cNvPr id="10" name="꺾인 연결선 28">
            <a:extLst>
              <a:ext uri="{FF2B5EF4-FFF2-40B4-BE49-F238E27FC236}">
                <a16:creationId xmlns:a16="http://schemas.microsoft.com/office/drawing/2014/main" id="{57CB6FC6-53F3-54B8-EB82-7706184B04C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1529840" y="2872034"/>
            <a:ext cx="485213" cy="3684"/>
          </a:xfrm>
          <a:prstGeom prst="bent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31">
            <a:extLst>
              <a:ext uri="{FF2B5EF4-FFF2-40B4-BE49-F238E27FC236}">
                <a16:creationId xmlns:a16="http://schemas.microsoft.com/office/drawing/2014/main" id="{CF53A5CD-0F4D-48C7-31D5-735668805AA5}"/>
              </a:ext>
            </a:extLst>
          </p:cNvPr>
          <p:cNvCxnSpPr>
            <a:stCxn id="14" idx="1"/>
            <a:endCxn id="12" idx="1"/>
          </p:cNvCxnSpPr>
          <p:nvPr/>
        </p:nvCxnSpPr>
        <p:spPr>
          <a:xfrm rot="10800000" flipV="1">
            <a:off x="2067345" y="3890290"/>
            <a:ext cx="1606" cy="1811368"/>
          </a:xfrm>
          <a:prstGeom prst="bentConnector3">
            <a:avLst>
              <a:gd name="adj1" fmla="val 14334122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020BB8-42D3-95C7-69A6-EF0C3926621C}"/>
              </a:ext>
            </a:extLst>
          </p:cNvPr>
          <p:cNvSpPr/>
          <p:nvPr/>
        </p:nvSpPr>
        <p:spPr>
          <a:xfrm>
            <a:off x="2067345" y="5496681"/>
            <a:ext cx="93183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로그아웃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868ACB-01C2-204B-65D4-D3DA8A7F0ADB}"/>
              </a:ext>
            </a:extLst>
          </p:cNvPr>
          <p:cNvGrpSpPr/>
          <p:nvPr/>
        </p:nvGrpSpPr>
        <p:grpSpPr>
          <a:xfrm>
            <a:off x="2068951" y="3695451"/>
            <a:ext cx="931830" cy="389677"/>
            <a:chOff x="1533615" y="2225326"/>
            <a:chExt cx="1187216" cy="49647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CA01AB-B686-6D47-2CD9-67B6092BA4A0}"/>
                </a:ext>
              </a:extLst>
            </p:cNvPr>
            <p:cNvSpPr/>
            <p:nvPr/>
          </p:nvSpPr>
          <p:spPr>
            <a:xfrm>
              <a:off x="1533615" y="2225326"/>
              <a:ext cx="1187216" cy="496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로그인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65BA4D0-3287-E172-D4B1-8EBC0A1F4876}"/>
                </a:ext>
              </a:extLst>
            </p:cNvPr>
            <p:cNvSpPr/>
            <p:nvPr/>
          </p:nvSpPr>
          <p:spPr>
            <a:xfrm>
              <a:off x="2559879" y="2466314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cxnSp>
        <p:nvCxnSpPr>
          <p:cNvPr id="23" name="꺾인 연결선 29">
            <a:extLst>
              <a:ext uri="{FF2B5EF4-FFF2-40B4-BE49-F238E27FC236}">
                <a16:creationId xmlns:a16="http://schemas.microsoft.com/office/drawing/2014/main" id="{AC649EFD-0230-5D9C-CD73-949C77FCD9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1046" y="3397180"/>
            <a:ext cx="596539" cy="1"/>
          </a:xfrm>
          <a:prstGeom prst="bent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340FAF-7D32-4237-0D4C-9C8D92B1F77F}"/>
              </a:ext>
            </a:extLst>
          </p:cNvPr>
          <p:cNvCxnSpPr>
            <a:cxnSpLocks/>
          </p:cNvCxnSpPr>
          <p:nvPr/>
        </p:nvCxnSpPr>
        <p:spPr>
          <a:xfrm>
            <a:off x="2601918" y="4103310"/>
            <a:ext cx="7397" cy="46884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EA2F3D-FBB3-EBDF-FF05-34CE98A75910}"/>
              </a:ext>
            </a:extLst>
          </p:cNvPr>
          <p:cNvSpPr/>
          <p:nvPr/>
        </p:nvSpPr>
        <p:spPr>
          <a:xfrm>
            <a:off x="3508829" y="1612505"/>
            <a:ext cx="4079309" cy="49452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7AED153-BA18-0646-9438-91362ED46E14}"/>
              </a:ext>
            </a:extLst>
          </p:cNvPr>
          <p:cNvSpPr/>
          <p:nvPr/>
        </p:nvSpPr>
        <p:spPr>
          <a:xfrm>
            <a:off x="5044396" y="1465783"/>
            <a:ext cx="1008174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MAIN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화면</a:t>
            </a: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:a16="http://schemas.microsoft.com/office/drawing/2014/main" id="{568F459C-DE9E-EDB0-5B3D-880F79BD46C2}"/>
              </a:ext>
            </a:extLst>
          </p:cNvPr>
          <p:cNvSpPr/>
          <p:nvPr/>
        </p:nvSpPr>
        <p:spPr>
          <a:xfrm>
            <a:off x="3804674" y="1836569"/>
            <a:ext cx="3451532" cy="235176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A65621-1E52-D676-D902-72ACF1D16BEE}"/>
              </a:ext>
            </a:extLst>
          </p:cNvPr>
          <p:cNvSpPr/>
          <p:nvPr/>
        </p:nvSpPr>
        <p:spPr>
          <a:xfrm>
            <a:off x="5215337" y="2129733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팀장권한부여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8E686B-4FC0-6DBB-CACE-4B3C2F07470B}"/>
              </a:ext>
            </a:extLst>
          </p:cNvPr>
          <p:cNvSpPr/>
          <p:nvPr/>
        </p:nvSpPr>
        <p:spPr>
          <a:xfrm>
            <a:off x="5210628" y="2890755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endParaRPr lang="en-US" altLang="ko-KR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승인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1E440F-A22A-AAC9-9D77-ACC271AC9605}"/>
              </a:ext>
            </a:extLst>
          </p:cNvPr>
          <p:cNvSpPr/>
          <p:nvPr/>
        </p:nvSpPr>
        <p:spPr>
          <a:xfrm>
            <a:off x="5187046" y="3598115"/>
            <a:ext cx="129485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8FA9E15-A3FB-B1F5-15AC-B332DE0420B7}"/>
              </a:ext>
            </a:extLst>
          </p:cNvPr>
          <p:cNvSpPr/>
          <p:nvPr/>
        </p:nvSpPr>
        <p:spPr>
          <a:xfrm>
            <a:off x="7830589" y="1612505"/>
            <a:ext cx="4079309" cy="49452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6C09AC-7CE6-8E29-CA82-F17D8F396B12}"/>
              </a:ext>
            </a:extLst>
          </p:cNvPr>
          <p:cNvSpPr/>
          <p:nvPr/>
        </p:nvSpPr>
        <p:spPr>
          <a:xfrm>
            <a:off x="9076753" y="1484851"/>
            <a:ext cx="1586979" cy="291674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화면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67E7AD-4587-EE4B-BC43-B7E29037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0" y="1971559"/>
            <a:ext cx="721889" cy="73372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0313ACBB-C482-0A6E-898C-4016EBC56FCB}"/>
              </a:ext>
            </a:extLst>
          </p:cNvPr>
          <p:cNvSpPr/>
          <p:nvPr/>
        </p:nvSpPr>
        <p:spPr>
          <a:xfrm>
            <a:off x="3997940" y="2705282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</a:p>
        </p:txBody>
      </p:sp>
      <p:cxnSp>
        <p:nvCxnSpPr>
          <p:cNvPr id="55" name="꺾인 연결선 30">
            <a:extLst>
              <a:ext uri="{FF2B5EF4-FFF2-40B4-BE49-F238E27FC236}">
                <a16:creationId xmlns:a16="http://schemas.microsoft.com/office/drawing/2014/main" id="{9794D2CE-DDEF-CFD6-A376-4B2E15B40D68}"/>
              </a:ext>
            </a:extLst>
          </p:cNvPr>
          <p:cNvCxnSpPr>
            <a:cxnSpLocks/>
          </p:cNvCxnSpPr>
          <p:nvPr/>
        </p:nvCxnSpPr>
        <p:spPr>
          <a:xfrm flipV="1">
            <a:off x="3000781" y="2846222"/>
            <a:ext cx="997159" cy="101457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D61CEDA9-3DF7-29D4-D49E-E953AEA5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0" y="4287733"/>
            <a:ext cx="721889" cy="733723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8A0C43-9484-90DC-98DB-377657791AA0}"/>
              </a:ext>
            </a:extLst>
          </p:cNvPr>
          <p:cNvSpPr/>
          <p:nvPr/>
        </p:nvSpPr>
        <p:spPr>
          <a:xfrm>
            <a:off x="3997940" y="5021456"/>
            <a:ext cx="733630" cy="340871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회원</a:t>
            </a:r>
          </a:p>
        </p:txBody>
      </p:sp>
      <p:cxnSp>
        <p:nvCxnSpPr>
          <p:cNvPr id="78" name="꺾인 연결선 56">
            <a:extLst>
              <a:ext uri="{FF2B5EF4-FFF2-40B4-BE49-F238E27FC236}">
                <a16:creationId xmlns:a16="http://schemas.microsoft.com/office/drawing/2014/main" id="{B6B6D3C7-562B-F642-6C38-81CFBD101989}"/>
              </a:ext>
            </a:extLst>
          </p:cNvPr>
          <p:cNvCxnSpPr>
            <a:cxnSpLocks/>
          </p:cNvCxnSpPr>
          <p:nvPr/>
        </p:nvCxnSpPr>
        <p:spPr>
          <a:xfrm>
            <a:off x="3000781" y="3909954"/>
            <a:ext cx="997159" cy="1301602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82759D6-4ED6-3AB7-96AF-9891825D9E12}"/>
              </a:ext>
            </a:extLst>
          </p:cNvPr>
          <p:cNvSpPr/>
          <p:nvPr/>
        </p:nvSpPr>
        <p:spPr>
          <a:xfrm>
            <a:off x="5179469" y="4369263"/>
            <a:ext cx="1636563" cy="8298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전체게시판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공용게시판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Q&amp;A </a:t>
            </a:r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12A479B-413E-3218-C6D9-5E161F51A49F}"/>
              </a:ext>
            </a:extLst>
          </p:cNvPr>
          <p:cNvSpPr/>
          <p:nvPr/>
        </p:nvSpPr>
        <p:spPr>
          <a:xfrm>
            <a:off x="4006392" y="5908968"/>
            <a:ext cx="931830" cy="4919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To-Do List</a:t>
            </a:r>
            <a:endParaRPr lang="ko-KR" altLang="en-US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C26F119-5327-7B5E-C117-AF7AF4F91364}"/>
              </a:ext>
            </a:extLst>
          </p:cNvPr>
          <p:cNvSpPr/>
          <p:nvPr/>
        </p:nvSpPr>
        <p:spPr>
          <a:xfrm>
            <a:off x="5179468" y="5270826"/>
            <a:ext cx="1636563" cy="35880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 프로젝트 조회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FA52737-10EB-E321-8C5E-0E990BD5AFC3}"/>
              </a:ext>
            </a:extLst>
          </p:cNvPr>
          <p:cNvSpPr/>
          <p:nvPr/>
        </p:nvSpPr>
        <p:spPr>
          <a:xfrm>
            <a:off x="4006392" y="5431935"/>
            <a:ext cx="93183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FF5F4A4-BC7D-EBC7-80EE-F729F33F0E7F}"/>
              </a:ext>
            </a:extLst>
          </p:cNvPr>
          <p:cNvSpPr/>
          <p:nvPr/>
        </p:nvSpPr>
        <p:spPr>
          <a:xfrm>
            <a:off x="5177033" y="5715440"/>
            <a:ext cx="1636562" cy="33565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알림</a:t>
            </a:r>
          </a:p>
        </p:txBody>
      </p:sp>
      <p:sp>
        <p:nvSpPr>
          <p:cNvPr id="88" name="모서리가 둥근 직사각형 6">
            <a:extLst>
              <a:ext uri="{FF2B5EF4-FFF2-40B4-BE49-F238E27FC236}">
                <a16:creationId xmlns:a16="http://schemas.microsoft.com/office/drawing/2014/main" id="{E6A9BDCA-6E04-46B0-AA22-804D7918B79C}"/>
              </a:ext>
            </a:extLst>
          </p:cNvPr>
          <p:cNvSpPr/>
          <p:nvPr/>
        </p:nvSpPr>
        <p:spPr>
          <a:xfrm>
            <a:off x="8288776" y="3611391"/>
            <a:ext cx="3282934" cy="287668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9" name="모서리가 둥근 직사각형 53">
            <a:extLst>
              <a:ext uri="{FF2B5EF4-FFF2-40B4-BE49-F238E27FC236}">
                <a16:creationId xmlns:a16="http://schemas.microsoft.com/office/drawing/2014/main" id="{F63C10D5-DBAA-57EE-5687-CFE46BC2B64B}"/>
              </a:ext>
            </a:extLst>
          </p:cNvPr>
          <p:cNvSpPr/>
          <p:nvPr/>
        </p:nvSpPr>
        <p:spPr>
          <a:xfrm>
            <a:off x="8286237" y="1866590"/>
            <a:ext cx="3288012" cy="164259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268" y="1961727"/>
            <a:ext cx="544592" cy="5009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8664252" y="2462706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09590E1-E4FE-B207-907F-937C0A575928}"/>
              </a:ext>
            </a:extLst>
          </p:cNvPr>
          <p:cNvGrpSpPr/>
          <p:nvPr/>
        </p:nvGrpSpPr>
        <p:grpSpPr>
          <a:xfrm>
            <a:off x="9451723" y="2263006"/>
            <a:ext cx="1755346" cy="649584"/>
            <a:chOff x="9121496" y="1277198"/>
            <a:chExt cx="1933125" cy="546447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F890E8E-336A-D96E-DC95-6B1DF8D11142}"/>
                </a:ext>
              </a:extLst>
            </p:cNvPr>
            <p:cNvSpPr/>
            <p:nvPr/>
          </p:nvSpPr>
          <p:spPr>
            <a:xfrm>
              <a:off x="9121496" y="1277198"/>
              <a:ext cx="1933125" cy="5464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생성 신청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AA116B6-4200-FDCB-A7A5-0031D1C776B7}"/>
                </a:ext>
              </a:extLst>
            </p:cNvPr>
            <p:cNvSpPr/>
            <p:nvPr/>
          </p:nvSpPr>
          <p:spPr>
            <a:xfrm>
              <a:off x="9121496" y="1451907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7B31C6B-4D3F-7C9C-2157-D7603B4D8F2C}"/>
              </a:ext>
            </a:extLst>
          </p:cNvPr>
          <p:cNvSpPr/>
          <p:nvPr/>
        </p:nvSpPr>
        <p:spPr>
          <a:xfrm>
            <a:off x="9452847" y="3017831"/>
            <a:ext cx="1754222" cy="4385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단계별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프로파일 생성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6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6481896" y="3648851"/>
            <a:ext cx="1669046" cy="32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7" name="꺾인 연결선 40">
            <a:extLst>
              <a:ext uri="{FF2B5EF4-FFF2-40B4-BE49-F238E27FC236}">
                <a16:creationId xmlns:a16="http://schemas.microsoft.com/office/drawing/2014/main" id="{7DD99624-D158-56A4-DF2B-F2616F6F0F05}"/>
              </a:ext>
            </a:extLst>
          </p:cNvPr>
          <p:cNvCxnSpPr>
            <a:cxnSpLocks/>
          </p:cNvCxnSpPr>
          <p:nvPr/>
        </p:nvCxnSpPr>
        <p:spPr>
          <a:xfrm>
            <a:off x="6496437" y="2354374"/>
            <a:ext cx="2161515" cy="206652"/>
          </a:xfrm>
          <a:prstGeom prst="bentConnector3">
            <a:avLst>
              <a:gd name="adj1" fmla="val 49545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>
            <a:extLst>
              <a:ext uri="{FF2B5EF4-FFF2-40B4-BE49-F238E27FC236}">
                <a16:creationId xmlns:a16="http://schemas.microsoft.com/office/drawing/2014/main" id="{6C13A2AD-0ABD-529B-AF44-74B08572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92" y="5731834"/>
            <a:ext cx="456039" cy="463515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8EA02D0-E4E2-738D-D310-50F63F3F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393" y="5731834"/>
            <a:ext cx="456039" cy="463515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FEC506F-48FC-DD5C-0F3B-5C8D2EDC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294" y="5731834"/>
            <a:ext cx="456039" cy="463515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5EC4C669-FD25-3AE6-783A-5CC228AD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195" y="5731834"/>
            <a:ext cx="456039" cy="463515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98548BF-DA0F-074D-2063-BE041CFD3BC1}"/>
              </a:ext>
            </a:extLst>
          </p:cNvPr>
          <p:cNvSpPr/>
          <p:nvPr/>
        </p:nvSpPr>
        <p:spPr>
          <a:xfrm>
            <a:off x="8667784" y="5767779"/>
            <a:ext cx="510287" cy="195812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788F9C-706E-F9D9-8C3E-931C991EF4AD}"/>
              </a:ext>
            </a:extLst>
          </p:cNvPr>
          <p:cNvSpPr/>
          <p:nvPr/>
        </p:nvSpPr>
        <p:spPr>
          <a:xfrm>
            <a:off x="9459312" y="3801961"/>
            <a:ext cx="1723706" cy="6638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상세 화면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작업문서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타임라인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02E94B9-FA27-A457-C46B-659CC6CCDB60}"/>
              </a:ext>
            </a:extLst>
          </p:cNvPr>
          <p:cNvSpPr/>
          <p:nvPr/>
        </p:nvSpPr>
        <p:spPr>
          <a:xfrm>
            <a:off x="9459313" y="4547614"/>
            <a:ext cx="1713438" cy="4270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용 캘린더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46966D3-7AB2-7B8F-694B-EC6DAA397E4C}"/>
              </a:ext>
            </a:extLst>
          </p:cNvPr>
          <p:cNvSpPr/>
          <p:nvPr/>
        </p:nvSpPr>
        <p:spPr>
          <a:xfrm>
            <a:off x="9459312" y="5089782"/>
            <a:ext cx="1717919" cy="53984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게시판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 자료 업무 보고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endParaRPr lang="en-US" altLang="ko-KR" sz="105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FC67514-834E-547E-63A8-8F566F6CA254}"/>
              </a:ext>
            </a:extLst>
          </p:cNvPr>
          <p:cNvSpPr/>
          <p:nvPr/>
        </p:nvSpPr>
        <p:spPr>
          <a:xfrm>
            <a:off x="8664252" y="3871579"/>
            <a:ext cx="552608" cy="42709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지정</a:t>
            </a:r>
            <a:endParaRPr lang="en-US" altLang="ko-KR" sz="140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0" name="꺾인 연결선 33">
            <a:extLst>
              <a:ext uri="{FF2B5EF4-FFF2-40B4-BE49-F238E27FC236}">
                <a16:creationId xmlns:a16="http://schemas.microsoft.com/office/drawing/2014/main" id="{6FFD0875-2EB3-0D83-E77D-C4584EABC7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91729" y="2757132"/>
            <a:ext cx="2959995" cy="3975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0C7F6B20-A3F0-E17D-13F0-2EC01FA4F575}"/>
              </a:ext>
            </a:extLst>
          </p:cNvPr>
          <p:cNvCxnSpPr/>
          <p:nvPr/>
        </p:nvCxnSpPr>
        <p:spPr>
          <a:xfrm>
            <a:off x="9206074" y="2564453"/>
            <a:ext cx="248848" cy="148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2F6E14E-7C2D-76E8-FAF3-9A8687867924}"/>
              </a:ext>
            </a:extLst>
          </p:cNvPr>
          <p:cNvCxnSpPr>
            <a:cxnSpLocks/>
            <a:stCxn id="91" idx="2"/>
            <a:endCxn id="118" idx="0"/>
          </p:cNvCxnSpPr>
          <p:nvPr/>
        </p:nvCxnSpPr>
        <p:spPr>
          <a:xfrm>
            <a:off x="8940556" y="2666785"/>
            <a:ext cx="0" cy="120479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B08536B-6D0B-B51F-4D76-BCF0C197C1B2}"/>
              </a:ext>
            </a:extLst>
          </p:cNvPr>
          <p:cNvCxnSpPr>
            <a:cxnSpLocks/>
            <a:stCxn id="118" idx="2"/>
            <a:endCxn id="114" idx="0"/>
          </p:cNvCxnSpPr>
          <p:nvPr/>
        </p:nvCxnSpPr>
        <p:spPr>
          <a:xfrm flipH="1">
            <a:off x="8922928" y="4298676"/>
            <a:ext cx="17628" cy="146910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3AF927-E679-B586-EDF8-5C1863A3D0B9}"/>
              </a:ext>
            </a:extLst>
          </p:cNvPr>
          <p:cNvSpPr/>
          <p:nvPr/>
        </p:nvSpPr>
        <p:spPr>
          <a:xfrm>
            <a:off x="5177033" y="6131956"/>
            <a:ext cx="1636562" cy="3325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 글 모음</a:t>
            </a:r>
          </a:p>
        </p:txBody>
      </p:sp>
    </p:spTree>
    <p:extLst>
      <p:ext uri="{BB962C8B-B14F-4D97-AF65-F5344CB8AC3E}">
        <p14:creationId xmlns:p14="http://schemas.microsoft.com/office/powerpoint/2010/main" val="315177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Entity Relationship Diagram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06. ERD</a:t>
            </a:r>
            <a:endParaRPr lang="ko-KR" altLang="en-US" sz="54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9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B3B544-06D7-B7D7-A2EF-E73ADFC37C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45BBC-6BF8-EBB5-0AAA-DE5EAC65A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06. ERD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34238-D42D-3C69-D95A-38DDC1F2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19" y="1125528"/>
            <a:ext cx="9407561" cy="53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002ACC4-8B5E-3AD4-0E13-7FF65B0050F8}"/>
              </a:ext>
            </a:extLst>
          </p:cNvPr>
          <p:cNvSpPr/>
          <p:nvPr/>
        </p:nvSpPr>
        <p:spPr>
          <a:xfrm>
            <a:off x="0" y="0"/>
            <a:ext cx="12192000" cy="103981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8776C-EACC-77F3-7539-BC5F5AE0675E}"/>
              </a:ext>
            </a:extLst>
          </p:cNvPr>
          <p:cNvSpPr/>
          <p:nvPr/>
        </p:nvSpPr>
        <p:spPr>
          <a:xfrm>
            <a:off x="-14287" y="1039812"/>
            <a:ext cx="4151313" cy="581818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94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2C78C-A1D1-5128-85FD-83B7E5D06675}"/>
              </a:ext>
            </a:extLst>
          </p:cNvPr>
          <p:cNvSpPr txBox="1"/>
          <p:nvPr/>
        </p:nvSpPr>
        <p:spPr>
          <a:xfrm>
            <a:off x="2451172" y="1359385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0F975-38E8-09E1-9E8B-A09E84C4F191}"/>
              </a:ext>
            </a:extLst>
          </p:cNvPr>
          <p:cNvSpPr txBox="1"/>
          <p:nvPr/>
        </p:nvSpPr>
        <p:spPr>
          <a:xfrm>
            <a:off x="4436163" y="1374535"/>
            <a:ext cx="1403269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5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8B76B-4EC8-9F7A-5866-3DF4F58B64C7}"/>
              </a:ext>
            </a:extLst>
          </p:cNvPr>
          <p:cNvSpPr txBox="1"/>
          <p:nvPr/>
        </p:nvSpPr>
        <p:spPr>
          <a:xfrm>
            <a:off x="2451172" y="2106698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C58E9-C8B4-53BC-4319-8CE721D826C0}"/>
              </a:ext>
            </a:extLst>
          </p:cNvPr>
          <p:cNvSpPr txBox="1"/>
          <p:nvPr/>
        </p:nvSpPr>
        <p:spPr>
          <a:xfrm>
            <a:off x="4436163" y="2117752"/>
            <a:ext cx="10310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3C2CD-256C-E9FA-4583-CFCF1DF3F3EA}"/>
              </a:ext>
            </a:extLst>
          </p:cNvPr>
          <p:cNvSpPr txBox="1"/>
          <p:nvPr/>
        </p:nvSpPr>
        <p:spPr>
          <a:xfrm>
            <a:off x="2451172" y="2854011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</a:t>
            </a:r>
            <a:r>
              <a:rPr lang="ko-KR" altLang="en-US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F8E93-143C-A21A-9FAA-8B5711B2BC1F}"/>
              </a:ext>
            </a:extLst>
          </p:cNvPr>
          <p:cNvSpPr txBox="1"/>
          <p:nvPr/>
        </p:nvSpPr>
        <p:spPr>
          <a:xfrm>
            <a:off x="4436163" y="2868664"/>
            <a:ext cx="103105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 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3601324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3619576"/>
            <a:ext cx="18364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 lang="ko-KR" altLang="en-US" spc="-80" dirty="0" err="1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제공기능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CONTENTS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4348637"/>
            <a:ext cx="1438214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5095950"/>
            <a:ext cx="143821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81E01-8E08-5300-6443-4C5C122436EB}"/>
              </a:ext>
            </a:extLst>
          </p:cNvPr>
          <p:cNvSpPr txBox="1"/>
          <p:nvPr/>
        </p:nvSpPr>
        <p:spPr>
          <a:xfrm>
            <a:off x="2451172" y="5843261"/>
            <a:ext cx="1438215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CHAPTER 0</a:t>
            </a:r>
            <a:r>
              <a:rPr lang="en-US" altLang="ko-KR" sz="175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  <a:r>
              <a:rPr lang="en-US" altLang="ko-KR" sz="1750" spc="-80" dirty="0">
                <a:ln>
                  <a:solidFill>
                    <a:srgbClr val="F5F5F7">
                      <a:alpha val="30000"/>
                    </a:srgbClr>
                  </a:solidFill>
                </a:ln>
                <a:solidFill>
                  <a:srgbClr val="F5F5F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750" spc="-80" dirty="0">
              <a:ln>
                <a:solidFill>
                  <a:srgbClr val="F5F5F7">
                    <a:alpha val="30000"/>
                  </a:srgbClr>
                </a:solidFill>
              </a:ln>
              <a:solidFill>
                <a:srgbClr val="F5F5F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5121400"/>
            <a:ext cx="9900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4370488"/>
            <a:ext cx="16350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프로세스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53AAB2-7DD6-913D-7FDD-C6518433AEAD}"/>
              </a:ext>
            </a:extLst>
          </p:cNvPr>
          <p:cNvSpPr txBox="1"/>
          <p:nvPr/>
        </p:nvSpPr>
        <p:spPr>
          <a:xfrm>
            <a:off x="4436163" y="5872311"/>
            <a:ext cx="9900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pc="-80" dirty="0" err="1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화면설정</a:t>
            </a:r>
            <a:endParaRPr lang="en-US" altLang="ko-KR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5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Screen Description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07. </a:t>
            </a:r>
            <a:r>
              <a:rPr lang="ko-KR" altLang="en-US" sz="54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화면 설명</a:t>
            </a:r>
            <a:endParaRPr lang="ko-KR" altLang="en-US" sz="54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98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</a:t>
            </a:r>
            <a:r>
              <a:rPr lang="en-US" altLang="ko-KR" dirty="0" smtClean="0"/>
              <a:t>7.1.1.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로그아웃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로그인 </a:t>
            </a:r>
            <a:r>
              <a:rPr lang="en-US" altLang="ko-KR" dirty="0"/>
              <a:t>/ </a:t>
            </a:r>
            <a:r>
              <a:rPr lang="ko-KR" altLang="en-US" dirty="0" smtClean="0"/>
              <a:t>로그아웃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ID/PW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로 로그인 화면에서 로그인하고 메인 화면에서 로그아웃 처리</a:t>
            </a:r>
            <a:r>
              <a:rPr lang="ko-KR" altLang="en-US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86502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68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7.1.1.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 smtClean="0"/>
              <a:t>로그아웃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로그아웃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71487" y="2257394"/>
            <a:ext cx="11321757" cy="3816458"/>
            <a:chOff x="471487" y="1817772"/>
            <a:chExt cx="11321757" cy="381645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71487" y="2356432"/>
              <a:ext cx="1885950" cy="2332351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5047" y="200243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클라이언트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903041" y="181777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서버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1296" y="387876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5"/>
                  </a:solidFill>
                </a:rPr>
                <a:t>회원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429123" y="1954797"/>
              <a:ext cx="9364121" cy="3679433"/>
              <a:chOff x="2443163" y="1744740"/>
              <a:chExt cx="9364121" cy="3679433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4201556" y="2167992"/>
                <a:ext cx="4077385" cy="2243138"/>
              </a:xfrm>
              <a:prstGeom prst="roundRect">
                <a:avLst/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832115" y="2640163"/>
                <a:ext cx="1438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1. </a:t>
                </a:r>
                <a:r>
                  <a:rPr lang="ko-KR" altLang="en-US" sz="1400" dirty="0"/>
                  <a:t>로그인</a:t>
                </a:r>
                <a:r>
                  <a:rPr lang="en-US" altLang="ko-KR" sz="1400" dirty="0"/>
                  <a:t/>
                </a:r>
                <a:br>
                  <a:rPr lang="en-US" altLang="ko-KR" sz="1400" dirty="0"/>
                </a:br>
                <a:r>
                  <a:rPr lang="en-US" altLang="ko-KR" sz="1400" dirty="0"/>
                  <a:t>(request)</a:t>
                </a:r>
              </a:p>
            </p:txBody>
          </p:sp>
          <p:sp>
            <p:nvSpPr>
              <p:cNvPr id="12" name="오른쪽 화살표 11"/>
              <p:cNvSpPr/>
              <p:nvPr/>
            </p:nvSpPr>
            <p:spPr>
              <a:xfrm>
                <a:off x="2646943" y="3201455"/>
                <a:ext cx="1314450" cy="28574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7316" y="2535504"/>
                <a:ext cx="1405862" cy="1469764"/>
              </a:xfrm>
              <a:prstGeom prst="rect">
                <a:avLst/>
              </a:prstGeom>
            </p:spPr>
          </p:pic>
          <p:sp>
            <p:nvSpPr>
              <p:cNvPr id="14" name="오른쪽 화살표 13"/>
              <p:cNvSpPr/>
              <p:nvPr/>
            </p:nvSpPr>
            <p:spPr>
              <a:xfrm rot="20965131">
                <a:off x="8576864" y="2378877"/>
                <a:ext cx="1314450" cy="28574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21006181">
                <a:off x="8334781" y="2009134"/>
                <a:ext cx="16802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2. </a:t>
                </a:r>
                <a:r>
                  <a:rPr lang="ko-KR" altLang="en-US" dirty="0"/>
                  <a:t>사용자 확인</a:t>
                </a: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81898" y="1744740"/>
                <a:ext cx="1625386" cy="1657572"/>
              </a:xfrm>
              <a:prstGeom prst="rect">
                <a:avLst/>
              </a:prstGeom>
            </p:spPr>
          </p:pic>
          <p:sp>
            <p:nvSpPr>
              <p:cNvPr id="17" name="오른쪽 화살표 16"/>
              <p:cNvSpPr/>
              <p:nvPr/>
            </p:nvSpPr>
            <p:spPr>
              <a:xfrm rot="10241772">
                <a:off x="8591318" y="2851138"/>
                <a:ext cx="1314450" cy="285749"/>
              </a:xfrm>
              <a:prstGeom prst="right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47279" y="3874156"/>
                <a:ext cx="1416813" cy="1550017"/>
              </a:xfrm>
              <a:prstGeom prst="rect">
                <a:avLst/>
              </a:prstGeom>
            </p:spPr>
          </p:pic>
          <p:sp>
            <p:nvSpPr>
              <p:cNvPr id="19" name="오른쪽 화살표 18"/>
              <p:cNvSpPr/>
              <p:nvPr/>
            </p:nvSpPr>
            <p:spPr>
              <a:xfrm rot="707256">
                <a:off x="8655885" y="3915947"/>
                <a:ext cx="1314450" cy="28574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" name="오른쪽 화살표 19"/>
              <p:cNvSpPr/>
              <p:nvPr/>
            </p:nvSpPr>
            <p:spPr>
              <a:xfrm rot="11464814">
                <a:off x="8655763" y="4279389"/>
                <a:ext cx="1314450" cy="285749"/>
              </a:xfrm>
              <a:prstGeom prst="right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65193">
                <a:off x="8329037" y="3600033"/>
                <a:ext cx="24545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3. </a:t>
                </a:r>
                <a:r>
                  <a:rPr lang="ko-KR" altLang="en-US" dirty="0"/>
                  <a:t>회원정보 세션 생성</a:t>
                </a:r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65193">
                <a:off x="8467014" y="4638175"/>
                <a:ext cx="1758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4. </a:t>
                </a:r>
                <a:r>
                  <a:rPr lang="ko-KR" altLang="en-US" dirty="0"/>
                  <a:t>세션 </a:t>
                </a:r>
                <a:r>
                  <a:rPr lang="en-US" altLang="ko-KR" dirty="0"/>
                  <a:t>ID </a:t>
                </a:r>
                <a:r>
                  <a:rPr lang="ko-KR" altLang="en-US" dirty="0"/>
                  <a:t>발급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443163" y="3801820"/>
                <a:ext cx="18352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5. </a:t>
                </a:r>
                <a:r>
                  <a:rPr lang="ko-KR" altLang="en-US" sz="1400" dirty="0"/>
                  <a:t>응답 </a:t>
                </a:r>
                <a:r>
                  <a:rPr lang="en-US" altLang="ko-KR" sz="1400" dirty="0"/>
                  <a:t>(+ </a:t>
                </a:r>
                <a:r>
                  <a:rPr lang="ko-KR" altLang="en-US" sz="1400" dirty="0"/>
                  <a:t>세션 </a:t>
                </a:r>
                <a:r>
                  <a:rPr lang="en-US" altLang="ko-KR" sz="1400" dirty="0"/>
                  <a:t>ID)</a:t>
                </a:r>
                <a:br>
                  <a:rPr lang="en-US" altLang="ko-KR" sz="1400" dirty="0"/>
                </a:br>
                <a:r>
                  <a:rPr lang="en-US" altLang="ko-KR" sz="1400" dirty="0"/>
                  <a:t>(response)</a:t>
                </a:r>
              </a:p>
            </p:txBody>
          </p:sp>
          <p:sp>
            <p:nvSpPr>
              <p:cNvPr id="24" name="오른쪽 화살표 23"/>
              <p:cNvSpPr/>
              <p:nvPr/>
            </p:nvSpPr>
            <p:spPr>
              <a:xfrm rot="10800000">
                <a:off x="2631292" y="3503689"/>
                <a:ext cx="1314450" cy="285749"/>
              </a:xfrm>
              <a:prstGeom prst="rightArrow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76" y="2815861"/>
              <a:ext cx="1031745" cy="1020438"/>
            </a:xfrm>
            <a:prstGeom prst="rect">
              <a:avLst/>
            </a:prstGeom>
          </p:spPr>
        </p:pic>
      </p:grpSp>
      <p:sp>
        <p:nvSpPr>
          <p:cNvPr id="26" name="모서리가 둥근 직사각형 25"/>
          <p:cNvSpPr/>
          <p:nvPr/>
        </p:nvSpPr>
        <p:spPr>
          <a:xfrm>
            <a:off x="297302" y="133747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유저 정보가 확인이 되면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세션을 생성하고 로그인 처리 진행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2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7.1. </a:t>
            </a:r>
            <a:r>
              <a:rPr lang="ko-KR" altLang="en-US" dirty="0" smtClean="0"/>
              <a:t>회원 관리 </a:t>
            </a:r>
            <a:r>
              <a:rPr lang="en-US" altLang="ko-KR" dirty="0" smtClean="0"/>
              <a:t>&gt; 7.1.2.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아이디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이름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반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주소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이메일 등 개인정보를 받아 회원가입 처리</a:t>
            </a:r>
            <a:r>
              <a:rPr lang="ko-KR" altLang="en-US" dirty="0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851210"/>
            <a:ext cx="1001827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42982" y="1940100"/>
            <a:ext cx="8815328" cy="4471346"/>
            <a:chOff x="542985" y="1400476"/>
            <a:chExt cx="10884180" cy="5520717"/>
          </a:xfrm>
        </p:grpSpPr>
        <p:grpSp>
          <p:nvGrpSpPr>
            <p:cNvPr id="61" name="그룹 60"/>
            <p:cNvGrpSpPr/>
            <p:nvPr/>
          </p:nvGrpSpPr>
          <p:grpSpPr>
            <a:xfrm>
              <a:off x="7845427" y="2213979"/>
              <a:ext cx="3581738" cy="3281922"/>
              <a:chOff x="207847" y="903350"/>
              <a:chExt cx="3714979" cy="3404010"/>
            </a:xfrm>
          </p:grpSpPr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437" y="1272682"/>
                <a:ext cx="3627389" cy="3034678"/>
              </a:xfrm>
              <a:prstGeom prst="rect">
                <a:avLst/>
              </a:prstGeom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207847" y="903350"/>
                <a:ext cx="3422035" cy="319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2. Bean Validation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을 사용한 유효성 검사</a:t>
                </a: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7865091" y="57903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Ajax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활용한 이메일 </a:t>
              </a:r>
              <a:r>
                <a:rPr lang="ko-KR" altLang="en-US" sz="1400" dirty="0" err="1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인증처리</a:t>
              </a:r>
              <a:endParaRPr lang="ko-KR" altLang="en-US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42985" y="3001732"/>
              <a:ext cx="2731316" cy="3188582"/>
              <a:chOff x="406192" y="1315789"/>
              <a:chExt cx="3254208" cy="3799013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406192" y="1315789"/>
                <a:ext cx="2530982" cy="623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3. 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카카오 </a:t>
                </a:r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API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를 사용하여 </a:t>
                </a:r>
                <a:endPara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간편하게 주소 입력</a:t>
                </a:r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192" y="2116468"/>
                <a:ext cx="3254208" cy="2998334"/>
              </a:xfrm>
              <a:prstGeom prst="rect">
                <a:avLst/>
              </a:prstGeom>
            </p:spPr>
          </p:pic>
        </p:grpSp>
        <p:sp>
          <p:nvSpPr>
            <p:cNvPr id="64" name="직사각형 63"/>
            <p:cNvSpPr/>
            <p:nvPr/>
          </p:nvSpPr>
          <p:spPr>
            <a:xfrm>
              <a:off x="5034450" y="5776258"/>
              <a:ext cx="2120271" cy="7299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0518" y="1400476"/>
              <a:ext cx="4097821" cy="5457524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7844499" y="1506482"/>
              <a:ext cx="1569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 </a:t>
              </a:r>
              <a:r>
                <a:rPr lang="ko-KR" altLang="en-US" sz="1400" dirty="0" err="1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중복확인</a:t>
              </a:r>
              <a:endParaRPr lang="ko-KR" altLang="en-US" sz="1400" dirty="0">
                <a:solidFill>
                  <a:srgbClr val="214867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855209" y="5207281"/>
              <a:ext cx="3608438" cy="983226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68" name="직선 화살표 연결선 67"/>
            <p:cNvCxnSpPr>
              <a:stCxn id="75" idx="3"/>
              <a:endCxn id="67" idx="1"/>
            </p:cNvCxnSpPr>
            <p:nvPr/>
          </p:nvCxnSpPr>
          <p:spPr>
            <a:xfrm>
              <a:off x="3274301" y="4932036"/>
              <a:ext cx="580908" cy="766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6626788" y="2213979"/>
              <a:ext cx="527933" cy="271599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70" name="직선 화살표 연결선 69"/>
            <p:cNvCxnSpPr>
              <a:stCxn id="66" idx="1"/>
            </p:cNvCxnSpPr>
            <p:nvPr/>
          </p:nvCxnSpPr>
          <p:spPr>
            <a:xfrm flipH="1">
              <a:off x="6979243" y="1660371"/>
              <a:ext cx="865256" cy="553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9876" y="6111816"/>
              <a:ext cx="3400745" cy="809377"/>
            </a:xfrm>
            <a:prstGeom prst="rect">
              <a:avLst/>
            </a:prstGeom>
          </p:spPr>
        </p:pic>
        <p:cxnSp>
          <p:nvCxnSpPr>
            <p:cNvPr id="72" name="직선 화살표 연결선 71"/>
            <p:cNvCxnSpPr>
              <a:stCxn id="62" idx="1"/>
            </p:cNvCxnSpPr>
            <p:nvPr/>
          </p:nvCxnSpPr>
          <p:spPr>
            <a:xfrm flipH="1" flipV="1">
              <a:off x="7265885" y="5065333"/>
              <a:ext cx="599206" cy="878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6659466" y="4932036"/>
              <a:ext cx="606419" cy="255581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0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</a:t>
            </a:r>
            <a:r>
              <a:rPr lang="en-US" altLang="ko-KR" dirty="0" smtClean="0"/>
              <a:t>7.1.3. </a:t>
            </a:r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나의 회원정보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알림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채팅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ON OFF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기능</a:t>
            </a:r>
            <a:r>
              <a:rPr lang="ko-KR" altLang="en-US" dirty="0" smtClean="0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884183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73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</a:t>
            </a:r>
            <a:r>
              <a:rPr lang="en-US" altLang="ko-KR" dirty="0" smtClean="0"/>
              <a:t>7.1.4. </a:t>
            </a:r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회원정보 수정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ID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PW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일치하면 프로필 사진 및 기본적인 회원정보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수정</a:t>
            </a:r>
            <a:r>
              <a:rPr lang="ko-KR" altLang="en-US" dirty="0" smtClean="0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884183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7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</a:t>
            </a:r>
            <a:r>
              <a:rPr lang="en-US" altLang="ko-KR" dirty="0" smtClean="0"/>
              <a:t>7.1.4. </a:t>
            </a:r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회원정보 수정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44" y="1659116"/>
            <a:ext cx="3712717" cy="500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0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7.1. </a:t>
            </a:r>
            <a:r>
              <a:rPr lang="ko-KR" altLang="en-US" dirty="0"/>
              <a:t>회원 관리 </a:t>
            </a:r>
            <a:r>
              <a:rPr lang="en-US" altLang="ko-KR" dirty="0"/>
              <a:t>&gt; </a:t>
            </a:r>
            <a:r>
              <a:rPr lang="en-US" altLang="ko-KR" dirty="0" smtClean="0"/>
              <a:t>7.1.5. </a:t>
            </a:r>
            <a:r>
              <a:rPr lang="ko-KR" altLang="en-US" dirty="0" smtClean="0"/>
              <a:t>페이지 접근 제한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페이지 접근 제한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InterCeptor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사용하여 페이지 접근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제한</a:t>
            </a:r>
            <a:r>
              <a:rPr lang="ko-KR" altLang="en-US" dirty="0" smtClean="0"/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7867" y="1534624"/>
            <a:ext cx="11194551" cy="5192875"/>
            <a:chOff x="112357" y="1138561"/>
            <a:chExt cx="11934641" cy="5536184"/>
          </a:xfrm>
        </p:grpSpPr>
        <p:grpSp>
          <p:nvGrpSpPr>
            <p:cNvPr id="7" name="그룹 6"/>
            <p:cNvGrpSpPr/>
            <p:nvPr/>
          </p:nvGrpSpPr>
          <p:grpSpPr>
            <a:xfrm>
              <a:off x="112357" y="2187104"/>
              <a:ext cx="1681301" cy="2987373"/>
              <a:chOff x="400050" y="2143125"/>
              <a:chExt cx="1843087" cy="3086101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400050" y="2512457"/>
                <a:ext cx="1843087" cy="2716769"/>
              </a:xfrm>
              <a:prstGeom prst="roundRect">
                <a:avLst/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084" y="3172629"/>
                <a:ext cx="1219017" cy="104775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700608" y="2143125"/>
                <a:ext cx="1321143" cy="372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클라이언트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867818" y="3471653"/>
              <a:ext cx="1438154" cy="655081"/>
              <a:chOff x="2555171" y="3441800"/>
              <a:chExt cx="1438154" cy="65508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555171" y="3441800"/>
                <a:ext cx="1438154" cy="36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페이지 접근</a:t>
                </a:r>
                <a:endParaRPr lang="en-US" altLang="ko-KR" sz="1600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>
                <a:off x="2558793" y="3811132"/>
                <a:ext cx="1314450" cy="28574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3305972" y="1547126"/>
              <a:ext cx="8741026" cy="5127619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437811" y="2567677"/>
              <a:ext cx="1434531" cy="28717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Dispatcher</a:t>
              </a:r>
              <a:br>
                <a: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Servlet</a:t>
              </a:r>
              <a:endPara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353319" y="1138561"/>
              <a:ext cx="600194" cy="360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서버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238472" y="3225637"/>
              <a:ext cx="1537418" cy="1362031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preHandler</a:t>
              </a:r>
              <a:endPara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211032" y="4273998"/>
              <a:ext cx="2353513" cy="235610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Controller</a:t>
              </a:r>
              <a:endPara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V="1">
              <a:off x="4880627" y="3906652"/>
              <a:ext cx="468352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>
            <a:xfrm>
              <a:off x="7035431" y="2470759"/>
              <a:ext cx="1636774" cy="28717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InterCeptor</a:t>
              </a:r>
              <a:endPara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오른쪽 화살표 15"/>
            <p:cNvSpPr/>
            <p:nvPr/>
          </p:nvSpPr>
          <p:spPr>
            <a:xfrm rot="1569929">
              <a:off x="8386663" y="4749586"/>
              <a:ext cx="1044139" cy="400858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461025" y="2408330"/>
              <a:ext cx="518162" cy="360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NO</a:t>
              </a:r>
              <a:endParaRPr lang="ko-KR" altLang="en-US" sz="16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511357" y="4468096"/>
              <a:ext cx="571142" cy="360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accent5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YES</a:t>
              </a:r>
              <a:endParaRPr lang="ko-KR" altLang="en-US" sz="1600" dirty="0">
                <a:solidFill>
                  <a:schemeClr val="accent5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V="1">
              <a:off x="6681782" y="3954005"/>
              <a:ext cx="468352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9128432" y="1705919"/>
              <a:ext cx="2019932" cy="2316051"/>
              <a:chOff x="9187097" y="1345508"/>
              <a:chExt cx="2332684" cy="2674652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9187097" y="1345508"/>
                <a:ext cx="2332684" cy="267465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82593" y="1578726"/>
                <a:ext cx="1741691" cy="2208216"/>
              </a:xfrm>
              <a:prstGeom prst="rect">
                <a:avLst/>
              </a:prstGeom>
            </p:spPr>
          </p:pic>
        </p:grpSp>
        <p:sp>
          <p:nvSpPr>
            <p:cNvPr id="21" name="오른쪽 화살표 20"/>
            <p:cNvSpPr/>
            <p:nvPr/>
          </p:nvSpPr>
          <p:spPr>
            <a:xfrm rot="19934386">
              <a:off x="8288414" y="2660008"/>
              <a:ext cx="1169210" cy="35823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2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7.2. MAIN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&gt; 7.2.1. PMS </a:t>
            </a:r>
            <a:r>
              <a:rPr lang="ko-KR" altLang="en-US" dirty="0" smtClean="0"/>
              <a:t>시스템 소개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PMS </a:t>
            </a:r>
            <a:r>
              <a:rPr lang="ko-KR" altLang="en-US" dirty="0"/>
              <a:t>시스템 소개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0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7.2. MAIN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&gt; 7.2.2. </a:t>
            </a:r>
            <a:r>
              <a:rPr lang="ko-KR" altLang="en-US" dirty="0" smtClean="0"/>
              <a:t>공통 최근 게시물 조회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공통 최근 게시물 조회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4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Project Introduction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01. </a:t>
            </a: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26593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63134" y="5132398"/>
            <a:ext cx="2353734" cy="92333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Subscribe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destination: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chatreceive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20933" y="3557993"/>
            <a:ext cx="235373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SimpleBroker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MessageHandler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6085" y="1761818"/>
            <a:ext cx="280957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SimpAnnotationMethod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MessageHandler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순서도: 자기 디스크 33"/>
          <p:cNvSpPr/>
          <p:nvPr/>
        </p:nvSpPr>
        <p:spPr>
          <a:xfrm>
            <a:off x="4064000" y="2523067"/>
            <a:ext cx="1303867" cy="923330"/>
          </a:xfrm>
          <a:prstGeom prst="flowChartMagneticDisk">
            <a:avLst/>
          </a:prstGeom>
          <a:solidFill>
            <a:srgbClr val="3ED4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182533" y="2800066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Request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</a:p>
        </p:txBody>
      </p:sp>
      <p:sp>
        <p:nvSpPr>
          <p:cNvPr id="36" name="순서도: 자기 디스크 35"/>
          <p:cNvSpPr/>
          <p:nvPr/>
        </p:nvSpPr>
        <p:spPr>
          <a:xfrm>
            <a:off x="7145866" y="5130801"/>
            <a:ext cx="1303867" cy="923330"/>
          </a:xfrm>
          <a:prstGeom prst="flowChartMagneticDisk">
            <a:avLst/>
          </a:prstGeom>
          <a:solidFill>
            <a:srgbClr val="3ED4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272866" y="5407800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Response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</a:p>
        </p:txBody>
      </p:sp>
      <p:sp>
        <p:nvSpPr>
          <p:cNvPr id="39" name="순서도: 직접 액세스 저장소 38"/>
          <p:cNvSpPr/>
          <p:nvPr/>
        </p:nvSpPr>
        <p:spPr>
          <a:xfrm>
            <a:off x="9721852" y="1643994"/>
            <a:ext cx="1591734" cy="908334"/>
          </a:xfrm>
          <a:prstGeom prst="flowChartMagneticDrum">
            <a:avLst/>
          </a:prstGeom>
          <a:solidFill>
            <a:srgbClr val="C9C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0001252" y="1768406"/>
            <a:ext cx="11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Broker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channel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1" name="직선 화살표 연결선 40"/>
          <p:cNvCxnSpPr>
            <a:endCxn id="33" idx="1"/>
          </p:cNvCxnSpPr>
          <p:nvPr/>
        </p:nvCxnSpPr>
        <p:spPr>
          <a:xfrm flipV="1">
            <a:off x="5350933" y="2223483"/>
            <a:ext cx="1195152" cy="785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2" idx="1"/>
          </p:cNvCxnSpPr>
          <p:nvPr/>
        </p:nvCxnSpPr>
        <p:spPr>
          <a:xfrm>
            <a:off x="5367867" y="3034037"/>
            <a:ext cx="1253066" cy="847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3" idx="3"/>
            <a:endCxn id="39" idx="1"/>
          </p:cNvCxnSpPr>
          <p:nvPr/>
        </p:nvCxnSpPr>
        <p:spPr>
          <a:xfrm flipV="1">
            <a:off x="9355664" y="2098161"/>
            <a:ext cx="366188" cy="125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9" idx="2"/>
            <a:endCxn id="32" idx="3"/>
          </p:cNvCxnSpPr>
          <p:nvPr/>
        </p:nvCxnSpPr>
        <p:spPr>
          <a:xfrm flipH="1">
            <a:off x="8974667" y="2552328"/>
            <a:ext cx="1543052" cy="1328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2" idx="2"/>
            <a:endCxn id="36" idx="1"/>
          </p:cNvCxnSpPr>
          <p:nvPr/>
        </p:nvCxnSpPr>
        <p:spPr>
          <a:xfrm>
            <a:off x="7797800" y="4204324"/>
            <a:ext cx="0" cy="926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6" idx="2"/>
            <a:endCxn id="29" idx="3"/>
          </p:cNvCxnSpPr>
          <p:nvPr/>
        </p:nvCxnSpPr>
        <p:spPr>
          <a:xfrm flipH="1">
            <a:off x="3716868" y="5592466"/>
            <a:ext cx="3428998" cy="1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13267" y="3557993"/>
            <a:ext cx="132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발신자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3267" y="5986790"/>
            <a:ext cx="132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수신자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82668" y="2524640"/>
            <a:ext cx="2353734" cy="92333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SEND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destination: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/queue/chat/send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57" name="직선 화살표 연결선 56"/>
          <p:cNvCxnSpPr>
            <a:stCxn id="56" idx="3"/>
            <a:endCxn id="34" idx="2"/>
          </p:cNvCxnSpPr>
          <p:nvPr/>
        </p:nvCxnSpPr>
        <p:spPr>
          <a:xfrm flipV="1">
            <a:off x="3536402" y="2984732"/>
            <a:ext cx="527598" cy="15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367868" y="2088913"/>
            <a:ext cx="104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/queue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3901" y="2986305"/>
            <a:ext cx="8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/app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23866" y="3008516"/>
            <a:ext cx="8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/app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5150" y="2508374"/>
            <a:ext cx="932118" cy="921903"/>
          </a:xfrm>
          <a:prstGeom prst="rect">
            <a:avLst/>
          </a:prstGeom>
        </p:spPr>
      </p:pic>
      <p:sp>
        <p:nvSpPr>
          <p:cNvPr id="47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7.3. </a:t>
            </a:r>
            <a:r>
              <a:rPr lang="ko-KR" altLang="en-US" dirty="0" smtClean="0"/>
              <a:t>채팅 </a:t>
            </a:r>
            <a:r>
              <a:rPr lang="en-US" altLang="ko-KR" dirty="0"/>
              <a:t>&gt; </a:t>
            </a:r>
            <a:r>
              <a:rPr lang="en-US" altLang="ko-KR" dirty="0" smtClean="0"/>
              <a:t>7.3.1. STOMP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48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en-US" altLang="ko-KR" dirty="0" smtClean="0"/>
              <a:t>STOMP </a:t>
            </a:r>
            <a:r>
              <a:rPr lang="ko-KR" altLang="en-US" dirty="0" smtClean="0"/>
              <a:t>흐름 </a:t>
            </a:r>
            <a:endParaRPr lang="ko-KR" altLang="en-US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STOMP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설명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07726" y="5139313"/>
            <a:ext cx="932118" cy="921903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프로세스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3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</a:t>
            </a:r>
            <a:r>
              <a:rPr lang="en-US" altLang="ko-KR" dirty="0" smtClean="0"/>
              <a:t>7.3.2. </a:t>
            </a:r>
            <a:r>
              <a:rPr lang="ko-KR" altLang="en-US" dirty="0" err="1"/>
              <a:t>메인헤더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메인헤더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웹소켓</a:t>
            </a:r>
            <a:r>
              <a:rPr lang="ko-KR" altLang="en-US" dirty="0" smtClean="0"/>
              <a:t> 흐름 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stCxn id="28" idx="2"/>
          </p:cNvCxnSpPr>
          <p:nvPr/>
        </p:nvCxnSpPr>
        <p:spPr>
          <a:xfrm>
            <a:off x="2306424" y="3968209"/>
            <a:ext cx="11598" cy="2478155"/>
          </a:xfrm>
          <a:prstGeom prst="straightConnector1">
            <a:avLst/>
          </a:prstGeom>
          <a:ln w="349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34" idx="3"/>
          </p:cNvCxnSpPr>
          <p:nvPr/>
        </p:nvCxnSpPr>
        <p:spPr>
          <a:xfrm>
            <a:off x="6053854" y="3370582"/>
            <a:ext cx="30988" cy="3075782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40" idx="2"/>
          </p:cNvCxnSpPr>
          <p:nvPr/>
        </p:nvCxnSpPr>
        <p:spPr>
          <a:xfrm>
            <a:off x="9868909" y="3368045"/>
            <a:ext cx="21320" cy="3078319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82750" y="5610982"/>
            <a:ext cx="1948962" cy="600164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채팅방정보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수신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97370" y="4077239"/>
            <a:ext cx="1948962" cy="6001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SEND: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/queue/chat/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cnt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접근자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전송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12388" y="3368045"/>
            <a:ext cx="1188071" cy="600164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1</a:t>
            </a:r>
          </a:p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app/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cnttomsg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구독자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36752" y="5141995"/>
            <a:ext cx="1948962" cy="738664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채팅정보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순서도: 자기 디스크 33"/>
          <p:cNvSpPr/>
          <p:nvPr/>
        </p:nvSpPr>
        <p:spPr>
          <a:xfrm>
            <a:off x="5435787" y="3036864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자기 디스크 34"/>
          <p:cNvSpPr/>
          <p:nvPr/>
        </p:nvSpPr>
        <p:spPr>
          <a:xfrm>
            <a:off x="5435787" y="2845142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자기 디스크 36"/>
          <p:cNvSpPr/>
          <p:nvPr/>
        </p:nvSpPr>
        <p:spPr>
          <a:xfrm>
            <a:off x="5435788" y="2794343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자기 디스크 37"/>
          <p:cNvSpPr/>
          <p:nvPr/>
        </p:nvSpPr>
        <p:spPr>
          <a:xfrm>
            <a:off x="5435787" y="2641946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721348" y="2816728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40" name="순서도: 직접 액세스 저장소 39"/>
          <p:cNvSpPr/>
          <p:nvPr/>
        </p:nvSpPr>
        <p:spPr>
          <a:xfrm>
            <a:off x="9097513" y="2582675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294167" y="2799272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브로커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2306424" y="4762101"/>
            <a:ext cx="37391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075175" y="4880952"/>
            <a:ext cx="37937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6075174" y="5994085"/>
            <a:ext cx="37937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 flipV="1">
            <a:off x="2327744" y="6295845"/>
            <a:ext cx="37039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168092" y="4017529"/>
            <a:ext cx="1948962" cy="738664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채팅정보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최근 메시지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시간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사용자가 채팅을 통해 전송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수신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사용자의 최신 채팅 정보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(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최근 메시지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읽지 않은 메시지 등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51963" y="2407386"/>
            <a:ext cx="932118" cy="9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화살표 연결선 31"/>
          <p:cNvCxnSpPr>
            <a:stCxn id="68" idx="2"/>
          </p:cNvCxnSpPr>
          <p:nvPr/>
        </p:nvCxnSpPr>
        <p:spPr>
          <a:xfrm>
            <a:off x="2312145" y="4074554"/>
            <a:ext cx="0" cy="2227923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104451" y="2884072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서버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38302" y="2888318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sp>
        <p:nvSpPr>
          <p:cNvPr id="50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2060137" y="2541854"/>
            <a:ext cx="525084" cy="85377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1" name="직선 화살표 연결선 50"/>
          <p:cNvCxnSpPr/>
          <p:nvPr/>
        </p:nvCxnSpPr>
        <p:spPr>
          <a:xfrm flipV="1">
            <a:off x="2312145" y="5100472"/>
            <a:ext cx="3765798" cy="2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69002" y="4294118"/>
            <a:ext cx="2305559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 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</a:t>
            </a:r>
            <a:r>
              <a:rPr lang="en-US" altLang="ko-KR" sz="1400" dirty="0" err="1">
                <a:latin typeface="Noto Sans KR" panose="020B0600000101010101" charset="-127"/>
                <a:ea typeface="Noto Sans KR" panose="020B0600000101010101" charset="-127"/>
              </a:rPr>
              <a:t>cnt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번호</a:t>
            </a: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6084707" y="5575336"/>
            <a:ext cx="37368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451946" y="5218540"/>
            <a:ext cx="1996892" cy="307777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최신 채팅 정보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90945" y="3474390"/>
            <a:ext cx="1242399" cy="600164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1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/app/great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185974" y="5652025"/>
            <a:ext cx="451266" cy="430887"/>
          </a:xfrm>
          <a:prstGeom prst="rect">
            <a:avLst/>
          </a:prstGeom>
          <a:solidFill>
            <a:srgbClr val="C9C9C9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메인 헤더</a:t>
            </a: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9858618" y="5867469"/>
            <a:ext cx="2900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</a:t>
            </a:r>
            <a:r>
              <a:rPr lang="en-US" altLang="ko-KR" dirty="0" smtClean="0"/>
              <a:t>7.3.3.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err="1" smtClean="0"/>
              <a:t>채팅방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웹소켓</a:t>
            </a:r>
            <a:r>
              <a:rPr lang="ko-KR" altLang="en-US" dirty="0" smtClean="0"/>
              <a:t> 흐름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수신 </a:t>
            </a:r>
            <a:r>
              <a:rPr lang="en-US" altLang="ko-KR" dirty="0" smtClean="0"/>
              <a:t>) (1)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53" name="직선 화살표 연결선 52"/>
          <p:cNvCxnSpPr>
            <a:stCxn id="55" idx="3"/>
          </p:cNvCxnSpPr>
          <p:nvPr/>
        </p:nvCxnSpPr>
        <p:spPr>
          <a:xfrm>
            <a:off x="6055509" y="3502689"/>
            <a:ext cx="15706" cy="2799788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순서도: 자기 디스크 54"/>
          <p:cNvSpPr/>
          <p:nvPr/>
        </p:nvSpPr>
        <p:spPr>
          <a:xfrm>
            <a:off x="5437442" y="3168971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순서도: 자기 디스크 56"/>
          <p:cNvSpPr/>
          <p:nvPr/>
        </p:nvSpPr>
        <p:spPr>
          <a:xfrm>
            <a:off x="5437442" y="2977249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자기 디스크 57"/>
          <p:cNvSpPr/>
          <p:nvPr/>
        </p:nvSpPr>
        <p:spPr>
          <a:xfrm>
            <a:off x="5437443" y="2926450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자기 디스크 58"/>
          <p:cNvSpPr/>
          <p:nvPr/>
        </p:nvSpPr>
        <p:spPr>
          <a:xfrm>
            <a:off x="5437442" y="2774053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723003" y="2948835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75" name="순서도: 직접 액세스 저장소 74"/>
          <p:cNvSpPr/>
          <p:nvPr/>
        </p:nvSpPr>
        <p:spPr>
          <a:xfrm>
            <a:off x="9037144" y="2712306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9295822" y="2931379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브로커</a:t>
            </a:r>
          </a:p>
        </p:txBody>
      </p:sp>
      <p:cxnSp>
        <p:nvCxnSpPr>
          <p:cNvPr id="77" name="직선 화살표 연결선 76"/>
          <p:cNvCxnSpPr>
            <a:stCxn id="75" idx="2"/>
          </p:cNvCxnSpPr>
          <p:nvPr/>
        </p:nvCxnSpPr>
        <p:spPr>
          <a:xfrm>
            <a:off x="9808540" y="3497676"/>
            <a:ext cx="37311" cy="2804801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297302" y="1936938"/>
            <a:ext cx="9524208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ID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를 기준으로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해당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채팅방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입장 시 최신 채팅 정보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36418" y="2498978"/>
            <a:ext cx="932118" cy="9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7723689" y="5169196"/>
            <a:ext cx="1139727" cy="461665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메시지 수신 및 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읽음 처리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76540" y="4230623"/>
            <a:ext cx="2352371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 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/queue/chat/receive</a:t>
            </a:r>
          </a:p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번호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06733" y="5464065"/>
            <a:ext cx="1081405" cy="523220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메시지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 flipV="1">
            <a:off x="6114394" y="6061417"/>
            <a:ext cx="3754515" cy="12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2325571" y="6151674"/>
            <a:ext cx="75256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2353217" y="5022796"/>
            <a:ext cx="3731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54" idx="0"/>
          </p:cNvCxnSpPr>
          <p:nvPr/>
        </p:nvCxnSpPr>
        <p:spPr>
          <a:xfrm>
            <a:off x="6114394" y="5036076"/>
            <a:ext cx="2179159" cy="13312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54" idx="1"/>
          </p:cNvCxnSpPr>
          <p:nvPr/>
        </p:nvCxnSpPr>
        <p:spPr>
          <a:xfrm rot="10800000" flipV="1">
            <a:off x="6084841" y="5400028"/>
            <a:ext cx="1638848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800035" y="5529382"/>
            <a:ext cx="1081405" cy="52322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</a:p>
        </p:txBody>
      </p:sp>
      <p:sp>
        <p:nvSpPr>
          <p:cNvPr id="44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7.3.3.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수신 </a:t>
            </a:r>
            <a:r>
              <a:rPr lang="en-US" altLang="ko-KR" dirty="0"/>
              <a:t>)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cxnSp>
        <p:nvCxnSpPr>
          <p:cNvPr id="34" name="직선 화살표 연결선 33"/>
          <p:cNvCxnSpPr>
            <a:stCxn id="36" idx="2"/>
          </p:cNvCxnSpPr>
          <p:nvPr/>
        </p:nvCxnSpPr>
        <p:spPr>
          <a:xfrm>
            <a:off x="2312145" y="4074554"/>
            <a:ext cx="13426" cy="2227923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90945" y="3474390"/>
            <a:ext cx="1242399" cy="600164"/>
          </a:xfrm>
          <a:prstGeom prst="rect">
            <a:avLst/>
          </a:prstGeom>
          <a:solidFill>
            <a:srgbClr val="5B9BD5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1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/app/great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</a:p>
        </p:txBody>
      </p:sp>
      <p:cxnSp>
        <p:nvCxnSpPr>
          <p:cNvPr id="37" name="직선 화살표 연결선 36"/>
          <p:cNvCxnSpPr>
            <a:stCxn id="38" idx="3"/>
          </p:cNvCxnSpPr>
          <p:nvPr/>
        </p:nvCxnSpPr>
        <p:spPr>
          <a:xfrm>
            <a:off x="6055509" y="3502689"/>
            <a:ext cx="15706" cy="2799788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자기 디스크 37"/>
          <p:cNvSpPr/>
          <p:nvPr/>
        </p:nvSpPr>
        <p:spPr>
          <a:xfrm>
            <a:off x="5437442" y="3168971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자기 디스크 38"/>
          <p:cNvSpPr/>
          <p:nvPr/>
        </p:nvSpPr>
        <p:spPr>
          <a:xfrm>
            <a:off x="5437442" y="2977249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자기 디스크 39"/>
          <p:cNvSpPr/>
          <p:nvPr/>
        </p:nvSpPr>
        <p:spPr>
          <a:xfrm>
            <a:off x="5437443" y="2926450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자기 디스크 40"/>
          <p:cNvSpPr/>
          <p:nvPr/>
        </p:nvSpPr>
        <p:spPr>
          <a:xfrm>
            <a:off x="5437442" y="2774053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723003" y="2948835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9808540" y="3497676"/>
            <a:ext cx="37311" cy="2804801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297302" y="193693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ID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를 기준으로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해당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채팅방의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모든 메시지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338302" y="2888318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sp>
        <p:nvSpPr>
          <p:cNvPr id="80" name="순서도: 직접 액세스 저장소 79"/>
          <p:cNvSpPr/>
          <p:nvPr/>
        </p:nvSpPr>
        <p:spPr>
          <a:xfrm>
            <a:off x="9037144" y="2712306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9295822" y="2931379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브로커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36418" y="2498978"/>
            <a:ext cx="932118" cy="9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7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화살표 연결선 14"/>
          <p:cNvCxnSpPr/>
          <p:nvPr/>
        </p:nvCxnSpPr>
        <p:spPr>
          <a:xfrm>
            <a:off x="4473645" y="3421626"/>
            <a:ext cx="0" cy="3024738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947703" y="3421626"/>
            <a:ext cx="0" cy="304461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2994" y="3738565"/>
            <a:ext cx="2075396" cy="738664"/>
          </a:xfrm>
          <a:prstGeom prst="rect">
            <a:avLst/>
          </a:prstGeom>
          <a:solidFill>
            <a:srgbClr val="3ED4B7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SEND:</a:t>
            </a:r>
          </a:p>
          <a:p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/queue/chat/send</a:t>
            </a: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079665" y="4532020"/>
            <a:ext cx="339398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4483468" y="5778584"/>
            <a:ext cx="349164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11051372" y="3559277"/>
            <a:ext cx="29398" cy="2906963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21194" y="4658448"/>
            <a:ext cx="907197" cy="553998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" panose="020B0600000101010101" charset="-127"/>
                <a:ea typeface="Noto Sans KR" panose="020B0600000101010101" charset="-127"/>
              </a:rPr>
              <a:t>DB</a:t>
            </a:r>
          </a:p>
          <a:p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메시지</a:t>
            </a:r>
            <a:endParaRPr lang="en-US" altLang="ko-KR" sz="10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000" dirty="0">
                <a:latin typeface="Noto Sans KR" panose="020B0600000101010101" charset="-127"/>
                <a:ea typeface="Noto Sans KR" panose="020B0600000101010101" charset="-127"/>
              </a:rPr>
              <a:t>저장</a:t>
            </a:r>
          </a:p>
        </p:txBody>
      </p:sp>
      <p:cxnSp>
        <p:nvCxnSpPr>
          <p:cNvPr id="32" name="꺾인 연결선 31"/>
          <p:cNvCxnSpPr>
            <a:endCxn id="29" idx="0"/>
          </p:cNvCxnSpPr>
          <p:nvPr/>
        </p:nvCxnSpPr>
        <p:spPr>
          <a:xfrm>
            <a:off x="4472166" y="4543011"/>
            <a:ext cx="702627" cy="11543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9" idx="2"/>
          </p:cNvCxnSpPr>
          <p:nvPr/>
        </p:nvCxnSpPr>
        <p:spPr>
          <a:xfrm rot="5400000">
            <a:off x="4750341" y="4925928"/>
            <a:ext cx="137934" cy="7109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21194" y="5460496"/>
            <a:ext cx="1121594" cy="261610"/>
          </a:xfrm>
          <a:prstGeom prst="rect">
            <a:avLst/>
          </a:prstGeom>
          <a:solidFill>
            <a:srgbClr val="A2D368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저장된 메시지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7947703" y="5943874"/>
            <a:ext cx="313306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85429" y="5625785"/>
            <a:ext cx="1121594" cy="26161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저장된 메시지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079665" y="3421626"/>
            <a:ext cx="0" cy="3044614"/>
          </a:xfrm>
          <a:prstGeom prst="straightConnector1">
            <a:avLst/>
          </a:prstGeom>
          <a:ln w="3492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7.3. </a:t>
            </a:r>
            <a:r>
              <a:rPr lang="ko-KR" altLang="en-US" dirty="0"/>
              <a:t>채팅 </a:t>
            </a:r>
            <a:r>
              <a:rPr lang="en-US" altLang="ko-KR" dirty="0"/>
              <a:t>&gt; </a:t>
            </a:r>
            <a:r>
              <a:rPr lang="en-US" altLang="ko-KR" dirty="0" smtClean="0"/>
              <a:t>7.3.4.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ko-KR" altLang="en-US" dirty="0" err="1"/>
              <a:t>웹소켓</a:t>
            </a:r>
            <a:r>
              <a:rPr lang="ko-KR" altLang="en-US" dirty="0"/>
              <a:t> 흐름 </a:t>
            </a:r>
            <a:r>
              <a:rPr lang="en-US" altLang="ko-KR" dirty="0"/>
              <a:t>( </a:t>
            </a:r>
            <a:r>
              <a:rPr lang="ko-KR" altLang="en-US" dirty="0"/>
              <a:t>발신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err="1" smtClean="0"/>
              <a:t>채팅방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웹소켓</a:t>
            </a:r>
            <a:r>
              <a:rPr lang="ko-KR" altLang="en-US" dirty="0" smtClean="0"/>
              <a:t> 흐름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발신 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297302" y="1936938"/>
            <a:ext cx="8220509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채팅방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메시지를 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DB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예 저장하고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상대방에게 메시지를 전달한다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13606" y="2499723"/>
            <a:ext cx="932118" cy="92190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75996" y="2080686"/>
            <a:ext cx="932118" cy="92190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325923" y="3059068"/>
            <a:ext cx="1432264" cy="600164"/>
          </a:xfrm>
          <a:prstGeom prst="rect">
            <a:avLst/>
          </a:prstGeom>
          <a:solidFill>
            <a:srgbClr val="5B9BD5"/>
          </a:solidFill>
          <a:ln w="6350">
            <a:solidFill>
              <a:srgbClr val="5B9BD5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2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/app/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chatreceive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채널 구독자</a:t>
            </a:r>
          </a:p>
        </p:txBody>
      </p:sp>
      <p:sp>
        <p:nvSpPr>
          <p:cNvPr id="47" name="순서도: 자기 디스크 46"/>
          <p:cNvSpPr/>
          <p:nvPr/>
        </p:nvSpPr>
        <p:spPr>
          <a:xfrm>
            <a:off x="3819550" y="3308599"/>
            <a:ext cx="1236133" cy="33371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순서도: 자기 디스크 47"/>
          <p:cNvSpPr/>
          <p:nvPr/>
        </p:nvSpPr>
        <p:spPr>
          <a:xfrm>
            <a:off x="3819550" y="3116877"/>
            <a:ext cx="1236133" cy="3610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자기 디스크 49"/>
          <p:cNvSpPr/>
          <p:nvPr/>
        </p:nvSpPr>
        <p:spPr>
          <a:xfrm>
            <a:off x="3819551" y="3066078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자기 디스크 50"/>
          <p:cNvSpPr/>
          <p:nvPr/>
        </p:nvSpPr>
        <p:spPr>
          <a:xfrm>
            <a:off x="3819550" y="2913681"/>
            <a:ext cx="1236133" cy="25945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105111" y="3088463"/>
            <a:ext cx="6773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04878" y="3027880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브로커</a:t>
            </a:r>
          </a:p>
        </p:txBody>
      </p:sp>
      <p:sp>
        <p:nvSpPr>
          <p:cNvPr id="54" name="순서도: 직접 액세스 저장소 53"/>
          <p:cNvSpPr/>
          <p:nvPr/>
        </p:nvSpPr>
        <p:spPr>
          <a:xfrm>
            <a:off x="7203720" y="2851868"/>
            <a:ext cx="1542792" cy="78537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7462398" y="3070941"/>
            <a:ext cx="105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브로커</a:t>
            </a:r>
          </a:p>
        </p:txBody>
      </p:sp>
    </p:spTree>
    <p:extLst>
      <p:ext uri="{BB962C8B-B14F-4D97-AF65-F5344CB8AC3E}">
        <p14:creationId xmlns:p14="http://schemas.microsoft.com/office/powerpoint/2010/main" val="330739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7.4. </a:t>
            </a:r>
            <a:r>
              <a:rPr lang="ko-KR" altLang="en-US" dirty="0" smtClean="0"/>
              <a:t>알림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458792" y="2674175"/>
            <a:ext cx="99245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863545" y="3928882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324895" y="3928882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86244" y="3928882"/>
            <a:ext cx="1297257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28513" y="4804083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89862" y="4804082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등록된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067163" y="4804083"/>
            <a:ext cx="2890022" cy="177829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신규 프로젝트 생성 신청 건수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/>
          <p:cNvCxnSpPr>
            <a:stCxn id="4" idx="2"/>
            <a:endCxn id="9" idx="0"/>
          </p:cNvCxnSpPr>
          <p:nvPr/>
        </p:nvCxnSpPr>
        <p:spPr>
          <a:xfrm>
            <a:off x="9512174" y="4531048"/>
            <a:ext cx="0" cy="2730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5" idx="2"/>
            <a:endCxn id="7" idx="0"/>
          </p:cNvCxnSpPr>
          <p:nvPr/>
        </p:nvCxnSpPr>
        <p:spPr>
          <a:xfrm>
            <a:off x="5973524" y="4531048"/>
            <a:ext cx="0" cy="27303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2"/>
            <a:endCxn id="8" idx="0"/>
          </p:cNvCxnSpPr>
          <p:nvPr/>
        </p:nvCxnSpPr>
        <p:spPr>
          <a:xfrm>
            <a:off x="2434873" y="4531048"/>
            <a:ext cx="0" cy="2730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3" idx="2"/>
            <a:endCxn id="5" idx="0"/>
          </p:cNvCxnSpPr>
          <p:nvPr/>
        </p:nvCxnSpPr>
        <p:spPr>
          <a:xfrm rot="16200000" flipH="1">
            <a:off x="4138002" y="2093359"/>
            <a:ext cx="652541" cy="301850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3" idx="2"/>
            <a:endCxn id="6" idx="0"/>
          </p:cNvCxnSpPr>
          <p:nvPr/>
        </p:nvCxnSpPr>
        <p:spPr>
          <a:xfrm rot="5400000">
            <a:off x="2368677" y="3342537"/>
            <a:ext cx="652541" cy="52014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3" idx="2"/>
            <a:endCxn id="4" idx="0"/>
          </p:cNvCxnSpPr>
          <p:nvPr/>
        </p:nvCxnSpPr>
        <p:spPr>
          <a:xfrm rot="16200000" flipH="1">
            <a:off x="5907327" y="324034"/>
            <a:ext cx="652541" cy="655715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910313" y="2585373"/>
            <a:ext cx="3787550" cy="77976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초 마다 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재연결되어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새로운 알림 수신 가능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사용자의 권한에 따라 수신할 수 있는 알림이 다름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7" name="직선 연결선 16"/>
          <p:cNvCxnSpPr>
            <a:stCxn id="3" idx="3"/>
            <a:endCxn id="16" idx="1"/>
          </p:cNvCxnSpPr>
          <p:nvPr/>
        </p:nvCxnSpPr>
        <p:spPr>
          <a:xfrm>
            <a:off x="3451250" y="2975258"/>
            <a:ext cx="4590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8698963" y="2196842"/>
            <a:ext cx="2798403" cy="1030679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회의 일정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댓글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 답글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팀       장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생성 승인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관  리  자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신규 프로젝트 생성 신청 알림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3" name="구부러진 연결선 22"/>
          <p:cNvCxnSpPr>
            <a:endCxn id="22" idx="1"/>
          </p:cNvCxnSpPr>
          <p:nvPr/>
        </p:nvCxnSpPr>
        <p:spPr>
          <a:xfrm flipV="1">
            <a:off x="7038530" y="2712182"/>
            <a:ext cx="1660433" cy="515339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알림 </a:t>
            </a:r>
            <a:r>
              <a:rPr lang="en-US" altLang="ko-KR" dirty="0" smtClean="0"/>
              <a:t>(1) -</a:t>
            </a:r>
            <a:r>
              <a:rPr lang="ko-KR" altLang="en-US" dirty="0" smtClean="0"/>
              <a:t> </a:t>
            </a:r>
            <a:r>
              <a:rPr lang="ko-KR" altLang="en-US" dirty="0"/>
              <a:t>프로세스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생성 신청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승인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댓글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답글 실시간 알림 기능 제공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87470" y="1851210"/>
            <a:ext cx="1001827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를 이용한 실시간 알림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69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화면 </a:t>
            </a:r>
            <a:r>
              <a:rPr lang="ko-KR" altLang="en-US" dirty="0"/>
              <a:t>설명 </a:t>
            </a:r>
            <a:r>
              <a:rPr lang="en-US" altLang="ko-KR" dirty="0"/>
              <a:t>&gt; </a:t>
            </a:r>
            <a:r>
              <a:rPr lang="en-US" altLang="ko-KR" dirty="0" smtClean="0"/>
              <a:t>7.4. </a:t>
            </a:r>
            <a:r>
              <a:rPr lang="ko-KR" altLang="en-US" dirty="0" smtClean="0"/>
              <a:t>알림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772832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클라이언트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13649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서버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54466" y="1271503"/>
            <a:ext cx="1297257" cy="602166"/>
          </a:xfrm>
          <a:prstGeom prst="roundRect">
            <a:avLst/>
          </a:prstGeom>
          <a:solidFill>
            <a:srgbClr val="3ED4B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브로커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421460" y="4834376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052161" y="4922392"/>
            <a:ext cx="3630700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" idx="2"/>
          </p:cNvCxnSpPr>
          <p:nvPr/>
        </p:nvCxnSpPr>
        <p:spPr>
          <a:xfrm>
            <a:off x="34214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488041" y="3455715"/>
            <a:ext cx="2723928" cy="133651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SEND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/queue/approve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/queue/meet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/queue/rep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comt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/queue/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권한 정보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18741" y="4449689"/>
            <a:ext cx="2586920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ID,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사용자 권한 정보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052161" y="6350065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421461" y="6420324"/>
            <a:ext cx="3630700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576173" y="5881308"/>
            <a:ext cx="1040109" cy="42869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566103" y="5129687"/>
            <a:ext cx="1419480" cy="124712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미확인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알림건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88037" y="2016924"/>
            <a:ext cx="1419477" cy="124983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Subscribe</a:t>
            </a: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prjapprove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/meeting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boardRep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boardComt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noti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newprj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421460" y="3312459"/>
            <a:ext cx="3630701" cy="0"/>
          </a:xfrm>
          <a:prstGeom prst="straightConnector1">
            <a:avLst/>
          </a:prstGeom>
          <a:ln w="1905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11771" y="2276585"/>
            <a:ext cx="17936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승인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신규 프로젝트 생성 신청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70521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682861" y="1873669"/>
            <a:ext cx="0" cy="4662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/>
              <a:t>알림 </a:t>
            </a:r>
            <a:r>
              <a:rPr lang="en-US" altLang="ko-KR" dirty="0" smtClean="0"/>
              <a:t>(2) - </a:t>
            </a:r>
            <a:r>
              <a:rPr lang="en-US" altLang="ko-KR" dirty="0" err="1"/>
              <a:t>WebSocket</a:t>
            </a:r>
            <a:r>
              <a:rPr lang="en-US" altLang="ko-KR" dirty="0"/>
              <a:t> / Stomp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5506" y="2776908"/>
            <a:ext cx="2219101" cy="107110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/ Stomp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- 5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초 마다 </a:t>
            </a:r>
            <a:r>
              <a:rPr lang="en-US" altLang="ko-KR" sz="1100" dirty="0" err="1">
                <a:latin typeface="Noto Sans KR" panose="020B0600000101010101" charset="-127"/>
                <a:ea typeface="Noto Sans KR" panose="020B0600000101010101" charset="-127"/>
              </a:rPr>
              <a:t>WebSocket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재연결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 새로운 알림 수신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4759064" y="2407534"/>
            <a:ext cx="310648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4573650" y="2567123"/>
            <a:ext cx="496062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691008" y="2730342"/>
            <a:ext cx="378703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4793180" y="2908721"/>
            <a:ext cx="27653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505681" y="3081950"/>
            <a:ext cx="56403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6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7.4</a:t>
            </a:r>
            <a:r>
              <a:rPr lang="en-US" altLang="ko-KR" dirty="0"/>
              <a:t>. </a:t>
            </a:r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알림 </a:t>
            </a:r>
            <a:r>
              <a:rPr lang="en-US" altLang="ko-KR" dirty="0" smtClean="0"/>
              <a:t>(3)</a:t>
            </a:r>
            <a:r>
              <a:rPr lang="ko-KR" altLang="en-US" dirty="0" smtClean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권한 별 알림 화면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27" y="1878128"/>
            <a:ext cx="3449237" cy="45604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254" y="1878128"/>
            <a:ext cx="3483335" cy="45646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979" y="1880473"/>
            <a:ext cx="3466302" cy="456233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91933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628609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73818" y="1327856"/>
            <a:ext cx="920624" cy="317127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94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</a:t>
            </a:r>
            <a:r>
              <a:rPr lang="ko-KR" altLang="en-US" dirty="0"/>
              <a:t>설명 </a:t>
            </a:r>
            <a:r>
              <a:rPr lang="en-US" altLang="ko-KR" dirty="0"/>
              <a:t>&gt; </a:t>
            </a:r>
            <a:r>
              <a:rPr lang="en-US" altLang="ko-KR" dirty="0" smtClean="0"/>
              <a:t>7.4. </a:t>
            </a:r>
            <a:r>
              <a:rPr lang="ko-KR" altLang="en-US" dirty="0" smtClean="0"/>
              <a:t>알림 </a:t>
            </a:r>
            <a:r>
              <a:rPr lang="en-US" altLang="ko-KR" dirty="0"/>
              <a:t>&gt; </a:t>
            </a:r>
            <a:r>
              <a:rPr lang="en-US" altLang="ko-KR" dirty="0" smtClean="0"/>
              <a:t>7.4.1. </a:t>
            </a:r>
            <a:r>
              <a:rPr lang="ko-KR" altLang="en-US" dirty="0" smtClean="0"/>
              <a:t>학생 </a:t>
            </a:r>
            <a:r>
              <a:rPr lang="ko-KR" altLang="en-US" dirty="0"/>
              <a:t>권한 알림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296" y="2208793"/>
            <a:ext cx="2799351" cy="21184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754" y="2645391"/>
            <a:ext cx="2897795" cy="250635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30580" y="4329281"/>
            <a:ext cx="3092197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일정 클릭 시 회의록 캘린더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37" y="5281915"/>
            <a:ext cx="6521455" cy="145526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68004" y="5234203"/>
            <a:ext cx="5010247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답글 알림 클릭 시 해당 </a:t>
            </a: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등록된 답글 한번에 확인 가능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답글 클릭해 확인 시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Y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 변경되면서 알림 사라짐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85280" y="5376338"/>
            <a:ext cx="3806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댓글 알림 클릭 시 해당 </a:t>
            </a: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팝업으로 표출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등록되어 있는 댓글의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alarm_flag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모두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Y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 변경되면서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해당 </a:t>
            </a: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대한 알림 사라짐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05" y="1831569"/>
            <a:ext cx="2493154" cy="3296361"/>
          </a:xfrm>
          <a:prstGeom prst="rect">
            <a:avLst/>
          </a:prstGeom>
        </p:spPr>
      </p:pic>
      <p:cxnSp>
        <p:nvCxnSpPr>
          <p:cNvPr id="10" name="꺾인 연결선 9"/>
          <p:cNvCxnSpPr>
            <a:endCxn id="3" idx="1"/>
          </p:cNvCxnSpPr>
          <p:nvPr/>
        </p:nvCxnSpPr>
        <p:spPr>
          <a:xfrm>
            <a:off x="2597050" y="2561590"/>
            <a:ext cx="2222246" cy="70645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2653990" y="4039920"/>
            <a:ext cx="5731290" cy="913031"/>
          </a:xfrm>
          <a:prstGeom prst="bentConnector3">
            <a:avLst>
              <a:gd name="adj1" fmla="val 1867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endCxn id="6" idx="1"/>
          </p:cNvCxnSpPr>
          <p:nvPr/>
        </p:nvCxnSpPr>
        <p:spPr>
          <a:xfrm rot="5400000">
            <a:off x="-761699" y="4541735"/>
            <a:ext cx="2831452" cy="104179"/>
          </a:xfrm>
          <a:prstGeom prst="bentConnector4">
            <a:avLst>
              <a:gd name="adj1" fmla="val 131"/>
              <a:gd name="adj2" fmla="val 45858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학생 </a:t>
            </a:r>
            <a:r>
              <a:rPr lang="ko-KR" altLang="en-US" dirty="0"/>
              <a:t>권한 알림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6013" y="1133036"/>
            <a:ext cx="8886407" cy="5566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권한 계정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접속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시</a:t>
            </a:r>
            <a:r>
              <a:rPr lang="en-US" altLang="ko-KR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당일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내가 쓴 </a:t>
            </a:r>
            <a:r>
              <a:rPr lang="ko-KR" altLang="en-US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등록된 답글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알림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제공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53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7.4. </a:t>
            </a:r>
            <a:r>
              <a:rPr lang="ko-KR" altLang="en-US" dirty="0"/>
              <a:t>알림 </a:t>
            </a:r>
            <a:r>
              <a:rPr lang="en-US" altLang="ko-KR" dirty="0"/>
              <a:t>&gt; </a:t>
            </a:r>
            <a:r>
              <a:rPr lang="en-US" altLang="ko-KR" dirty="0" smtClean="0"/>
              <a:t>7.4.2. </a:t>
            </a:r>
            <a:r>
              <a:rPr lang="ko-KR" altLang="en-US" dirty="0"/>
              <a:t>팀장 권한 알림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06112" y="6052480"/>
            <a:ext cx="5622443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승인 알림 클릭 시 프로젝트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단계 프로파일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799" y="2874069"/>
            <a:ext cx="4555492" cy="3066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7" y="2353761"/>
            <a:ext cx="2934470" cy="3845426"/>
          </a:xfrm>
          <a:prstGeom prst="rect">
            <a:avLst/>
          </a:prstGeom>
        </p:spPr>
      </p:pic>
      <p:sp>
        <p:nvSpPr>
          <p:cNvPr id="9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팀장 권한 알림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6013" y="1251706"/>
            <a:ext cx="6991813" cy="5566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학생</a:t>
            </a:r>
            <a:r>
              <a: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권한 알림 외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생성 승인 알림 기능 추가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제공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21980" y="3378820"/>
            <a:ext cx="22748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8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0AC732-B384-BC65-A29E-C6CEFC7692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</a:t>
            </a:r>
            <a:r>
              <a:rPr lang="ko-KR" altLang="en-US" dirty="0"/>
              <a:t>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038DAB-2043-4A01-2806-13164BAE3D98}"/>
              </a:ext>
            </a:extLst>
          </p:cNvPr>
          <p:cNvSpPr/>
          <p:nvPr/>
        </p:nvSpPr>
        <p:spPr>
          <a:xfrm>
            <a:off x="545690" y="1140539"/>
            <a:ext cx="11100619" cy="5624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BC5453-7552-EE9A-43E6-B4783095849A}"/>
              </a:ext>
            </a:extLst>
          </p:cNvPr>
          <p:cNvGrpSpPr/>
          <p:nvPr/>
        </p:nvGrpSpPr>
        <p:grpSpPr>
          <a:xfrm>
            <a:off x="1322438" y="1368735"/>
            <a:ext cx="9547122" cy="3080632"/>
            <a:chOff x="973394" y="1278194"/>
            <a:chExt cx="9547122" cy="318565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289A0C-4DB0-DEED-83D3-CF094824129F}"/>
                </a:ext>
              </a:extLst>
            </p:cNvPr>
            <p:cNvSpPr/>
            <p:nvPr/>
          </p:nvSpPr>
          <p:spPr>
            <a:xfrm>
              <a:off x="973394" y="1278194"/>
              <a:ext cx="9547122" cy="31856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B3CA05-CB8E-01C9-B1F7-2B8082CDEC9A}"/>
                </a:ext>
              </a:extLst>
            </p:cNvPr>
            <p:cNvSpPr/>
            <p:nvPr/>
          </p:nvSpPr>
          <p:spPr>
            <a:xfrm>
              <a:off x="1119650" y="1546122"/>
              <a:ext cx="2875934" cy="264979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입학 후에도 프로젝트의 개념을 이해하기 어렵다</a:t>
              </a:r>
              <a:r>
                <a:rPr lang="en-US" altLang="ko-KR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BB4945-8D71-6697-7E84-254A82AF266D}"/>
                </a:ext>
              </a:extLst>
            </p:cNvPr>
            <p:cNvSpPr/>
            <p:nvPr/>
          </p:nvSpPr>
          <p:spPr>
            <a:xfrm>
              <a:off x="4289323" y="1546122"/>
              <a:ext cx="2875934" cy="264979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관리 측면에서 경험이 부족한 채로 실무에 진출하는 경우가 많다</a:t>
              </a:r>
              <a:r>
                <a:rPr lang="en-US" altLang="ko-KR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8D5D31-A057-F7AF-1102-6144FC6B7B6B}"/>
                </a:ext>
              </a:extLst>
            </p:cNvPr>
            <p:cNvSpPr/>
            <p:nvPr/>
          </p:nvSpPr>
          <p:spPr>
            <a:xfrm>
              <a:off x="7458996" y="1546122"/>
              <a:ext cx="2875934" cy="26497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수업에서 배운 이론적인 </a:t>
              </a:r>
              <a:endParaRPr lang="en-US" altLang="ko-KR" sz="18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r>
                <a:rPr lang="ko-KR" altLang="en-US" sz="18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부분과 실무 적용 간의 괴리가 발생</a:t>
              </a:r>
              <a:r>
                <a:rPr lang="ko-KR" altLang="en-US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한다</a:t>
              </a:r>
              <a:r>
                <a:rPr lang="en-US" altLang="ko-KR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AFD16B-C0CD-882A-E7BB-D574CA3ECCD6}"/>
              </a:ext>
            </a:extLst>
          </p:cNvPr>
          <p:cNvGrpSpPr/>
          <p:nvPr/>
        </p:nvGrpSpPr>
        <p:grpSpPr>
          <a:xfrm>
            <a:off x="1322438" y="5038870"/>
            <a:ext cx="9547122" cy="1180906"/>
            <a:chOff x="973394" y="5073445"/>
            <a:chExt cx="9547122" cy="122116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51826C-B274-9AE5-2047-AC409A1A9DA8}"/>
                </a:ext>
              </a:extLst>
            </p:cNvPr>
            <p:cNvSpPr/>
            <p:nvPr/>
          </p:nvSpPr>
          <p:spPr>
            <a:xfrm>
              <a:off x="973394" y="5073445"/>
              <a:ext cx="9547122" cy="12211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PMS(Project Management System) </a:t>
              </a:r>
              <a:r>
                <a:rPr lang="ko-KR" altLang="en-US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도입</a:t>
              </a:r>
              <a:r>
                <a:rPr lang="en-US" altLang="ko-KR" sz="2400" dirty="0">
                  <a:solidFill>
                    <a:srgbClr val="C00000"/>
                  </a:solidFill>
                  <a:latin typeface="Noto Sans KR" panose="020B0600000101010101" charset="-127"/>
                  <a:ea typeface="Noto Sans KR" panose="020B0600000101010101" charset="-127"/>
                </a:rPr>
                <a:t>!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학원생들의 프로젝트 개념 및 관리 측면에서 더 나은 이해와 경험을 얻을 수 있는 중요한 수단이 될 것입니다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.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980FD2-3DFB-EE9B-6E2D-7E8CF149B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704" y="5189955"/>
              <a:ext cx="449826" cy="449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700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7.4. </a:t>
            </a:r>
            <a:r>
              <a:rPr lang="ko-KR" altLang="en-US" dirty="0"/>
              <a:t>알림 </a:t>
            </a:r>
            <a:r>
              <a:rPr lang="en-US" altLang="ko-KR" dirty="0"/>
              <a:t>&gt; </a:t>
            </a:r>
            <a:r>
              <a:rPr lang="en-US" altLang="ko-KR" dirty="0" smtClean="0"/>
              <a:t>7.4.3. </a:t>
            </a:r>
            <a:r>
              <a:rPr lang="ko-KR" altLang="en-US" dirty="0"/>
              <a:t>관리자 권한 알림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26" y="2994014"/>
            <a:ext cx="7416381" cy="21854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61551" y="5367521"/>
            <a:ext cx="4848952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생성 신청 알림 클릭 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승인 처리 가능한 관리자 설정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&gt;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프로젝트 관리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39" y="2174124"/>
            <a:ext cx="2921622" cy="3845426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>
            <a:off x="2447109" y="3035999"/>
            <a:ext cx="1419497" cy="1050755"/>
          </a:xfrm>
          <a:prstGeom prst="bentConnector3">
            <a:avLst/>
          </a:prstGeom>
          <a:ln w="190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관리자 </a:t>
            </a:r>
            <a:r>
              <a:rPr lang="ko-KR" altLang="en-US" dirty="0"/>
              <a:t>권한 알림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6013" y="1133036"/>
            <a:ext cx="8886407" cy="5566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관리자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(Admin)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계정 접속 시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미승인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상태인 프로젝트 생성 신청 건수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알림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00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7.5. </a:t>
            </a:r>
            <a:r>
              <a:rPr lang="ko-KR" altLang="en-US" dirty="0" smtClean="0"/>
              <a:t>내 글 모음 </a:t>
            </a:r>
            <a:r>
              <a:rPr lang="en-US" altLang="ko-KR" dirty="0"/>
              <a:t>&gt; </a:t>
            </a:r>
            <a:r>
              <a:rPr lang="en-US" altLang="ko-KR" dirty="0" smtClean="0"/>
              <a:t>7.5.1. </a:t>
            </a:r>
            <a:r>
              <a:rPr lang="ko-KR" altLang="en-US" dirty="0" smtClean="0"/>
              <a:t>내가 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추천한 </a:t>
            </a:r>
            <a:r>
              <a:rPr lang="ko-KR" altLang="en-US" dirty="0" err="1" smtClean="0"/>
              <a:t>게시글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내가 쓴 </a:t>
            </a:r>
            <a:r>
              <a:rPr lang="ko-KR" altLang="en-US" dirty="0" err="1"/>
              <a:t>게시글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추천한 </a:t>
            </a:r>
            <a:r>
              <a:rPr lang="ko-KR" altLang="en-US" dirty="0" err="1"/>
              <a:t>게시글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171849" y="2102304"/>
            <a:ext cx="8622781" cy="4514743"/>
            <a:chOff x="415711" y="1366439"/>
            <a:chExt cx="10488420" cy="549156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651" y="1366439"/>
              <a:ext cx="5696745" cy="2705478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416651" y="1832382"/>
              <a:ext cx="10487480" cy="4848218"/>
              <a:chOff x="416651" y="1585644"/>
              <a:chExt cx="10487480" cy="484821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51" y="4000264"/>
                <a:ext cx="5290086" cy="2433598"/>
              </a:xfrm>
              <a:prstGeom prst="rect">
                <a:avLst/>
              </a:prstGeom>
            </p:spPr>
          </p:pic>
          <p:grpSp>
            <p:nvGrpSpPr>
              <p:cNvPr id="6" name="그룹 5"/>
              <p:cNvGrpSpPr/>
              <p:nvPr/>
            </p:nvGrpSpPr>
            <p:grpSpPr>
              <a:xfrm>
                <a:off x="6516391" y="1585644"/>
                <a:ext cx="4387740" cy="1466473"/>
                <a:chOff x="6541199" y="2043306"/>
                <a:chExt cx="4387740" cy="1466473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6541199" y="3202002"/>
                  <a:ext cx="4387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214867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2. </a:t>
                  </a:r>
                  <a:r>
                    <a:rPr lang="ko-KR" altLang="en-US" sz="1400" dirty="0">
                      <a:solidFill>
                        <a:srgbClr val="214867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테이블 </a:t>
                  </a:r>
                  <a:r>
                    <a:rPr lang="en-US" altLang="ko-KR" sz="1400" dirty="0">
                      <a:solidFill>
                        <a:srgbClr val="214867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4</a:t>
                  </a:r>
                  <a:r>
                    <a:rPr lang="ko-KR" altLang="en-US" sz="1400" dirty="0">
                      <a:solidFill>
                        <a:srgbClr val="214867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개를 </a:t>
                  </a:r>
                  <a:r>
                    <a:rPr lang="en-US" altLang="ko-KR" sz="1400" dirty="0">
                      <a:solidFill>
                        <a:srgbClr val="214867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Join</a:t>
                  </a:r>
                  <a:r>
                    <a:rPr lang="ko-KR" altLang="en-US" sz="1400" dirty="0">
                      <a:solidFill>
                        <a:srgbClr val="214867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하여 게시판마다 내가 쓴 글 </a:t>
                  </a:r>
                  <a:r>
                    <a:rPr lang="en-US" altLang="ko-KR" sz="1400" dirty="0">
                      <a:solidFill>
                        <a:srgbClr val="214867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List</a:t>
                  </a:r>
                  <a:r>
                    <a:rPr lang="ko-KR" altLang="en-US" sz="1400" dirty="0">
                      <a:solidFill>
                        <a:srgbClr val="214867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출력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541199" y="2043306"/>
                  <a:ext cx="399660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214867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1. </a:t>
                  </a:r>
                  <a:r>
                    <a:rPr lang="ko-KR" altLang="en-US" sz="1400" dirty="0">
                      <a:solidFill>
                        <a:srgbClr val="214867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모든 게시판에 내가 쓴 글 검색기능과 총 검색 건수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6544569" y="3738654"/>
                <a:ext cx="3277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3. 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내가 추천한 </a:t>
                </a:r>
                <a:r>
                  <a:rPr lang="ko-KR" altLang="en-US" sz="1400" dirty="0" err="1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게시글과</a:t>
                </a:r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댓글은 </a:t>
                </a:r>
                <a:endParaRPr lang="en-US" altLang="ko-KR" sz="14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r>
                  <a:rPr lang="ko-KR" altLang="en-US" sz="14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테이블을 따로 생성하여 관리</a:t>
                </a: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3264554" y="1571297"/>
              <a:ext cx="2848842" cy="829949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23" name="직선 화살표 연결선 22"/>
            <p:cNvCxnSpPr>
              <a:stCxn id="13" idx="1"/>
              <a:endCxn id="22" idx="3"/>
            </p:cNvCxnSpPr>
            <p:nvPr/>
          </p:nvCxnSpPr>
          <p:spPr>
            <a:xfrm flipH="1">
              <a:off x="6113396" y="1986271"/>
              <a:ext cx="4029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415711" y="2448232"/>
              <a:ext cx="5291025" cy="1494441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31" name="직선 화살표 연결선 30"/>
            <p:cNvCxnSpPr>
              <a:stCxn id="9" idx="1"/>
            </p:cNvCxnSpPr>
            <p:nvPr/>
          </p:nvCxnSpPr>
          <p:spPr>
            <a:xfrm flipH="1">
              <a:off x="5706736" y="3144967"/>
              <a:ext cx="809655" cy="18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415711" y="5403217"/>
              <a:ext cx="5291025" cy="1277384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38" name="직선 화살표 연결선 37"/>
            <p:cNvCxnSpPr>
              <a:stCxn id="9" idx="1"/>
              <a:endCxn id="37" idx="3"/>
            </p:cNvCxnSpPr>
            <p:nvPr/>
          </p:nvCxnSpPr>
          <p:spPr>
            <a:xfrm flipH="1">
              <a:off x="5706736" y="3144967"/>
              <a:ext cx="809655" cy="2896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1563" y="4703607"/>
              <a:ext cx="4458100" cy="2154393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6111562" y="4703607"/>
              <a:ext cx="4401436" cy="2035037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87470" y="1332022"/>
            <a:ext cx="923218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게시판 별 내가 쓴 </a:t>
            </a:r>
            <a:r>
              <a:rPr lang="ko-KR" altLang="en-US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추천한 </a:t>
            </a:r>
            <a:r>
              <a:rPr lang="ko-KR" altLang="en-US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리스트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분류별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검색기능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검색 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건수</a:t>
            </a:r>
            <a:r>
              <a:rPr lang="en-US" altLang="ko-KR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페이징</a:t>
            </a:r>
            <a:r>
              <a:rPr lang="ko-KR" altLang="en-US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작업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7302" y="1884183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33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7.5. </a:t>
            </a:r>
            <a:r>
              <a:rPr lang="ko-KR" altLang="en-US" dirty="0" smtClean="0"/>
              <a:t>내 글 모음 </a:t>
            </a:r>
            <a:r>
              <a:rPr lang="en-US" altLang="ko-KR" dirty="0"/>
              <a:t>&gt; </a:t>
            </a:r>
            <a:r>
              <a:rPr lang="en-US" altLang="ko-KR" dirty="0" smtClean="0"/>
              <a:t>7.5.2. </a:t>
            </a:r>
            <a:r>
              <a:rPr lang="ko-KR" altLang="en-US" dirty="0"/>
              <a:t>내가 쓴 </a:t>
            </a:r>
            <a:r>
              <a:rPr lang="ko-KR" altLang="en-US" dirty="0" err="1"/>
              <a:t>게시글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추천한 </a:t>
            </a:r>
            <a:r>
              <a:rPr lang="ko-KR" altLang="en-US" dirty="0" err="1" smtClean="0"/>
              <a:t>게시글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내가 쓴 댓글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94063" y="2610353"/>
            <a:ext cx="7615829" cy="3955678"/>
            <a:chOff x="1194063" y="1623938"/>
            <a:chExt cx="9514968" cy="494209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9478" y="1623938"/>
              <a:ext cx="9429553" cy="4357881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1194063" y="1633827"/>
              <a:ext cx="8092853" cy="1184232"/>
              <a:chOff x="1445038" y="1603601"/>
              <a:chExt cx="10838721" cy="158603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5038" y="1665424"/>
                <a:ext cx="2772162" cy="152421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280159" y="1603601"/>
                <a:ext cx="7003600" cy="432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solidFill>
                      <a:srgbClr val="214867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댓글 마다 번호를 붙여서 내가 쓴 댓글 클릭 시 해당 위치로 이동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279478" y="6012034"/>
              <a:ext cx="63866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자바 스크립트의 </a:t>
              </a:r>
              <a:r>
                <a:rPr lang="en-US" altLang="ko-KR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offset() </a:t>
              </a:r>
              <a:r>
                <a:rPr lang="ko-KR" altLang="en-US" sz="1500" dirty="0" err="1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메소드로</a:t>
              </a:r>
              <a:r>
                <a:rPr lang="ko-KR" altLang="en-US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선택한 태그의 위치를 반환 해주고 </a:t>
              </a:r>
            </a:p>
            <a:p>
              <a:r>
                <a:rPr lang="en-US" altLang="ko-KR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animate()</a:t>
              </a:r>
              <a:r>
                <a:rPr lang="ko-KR" altLang="en-US" sz="1500" dirty="0">
                  <a:solidFill>
                    <a:srgbClr val="21486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이용해서 선택한 태그의 스크롤 위치를 지정해서 해당 위치로 이동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4063" y="1671657"/>
              <a:ext cx="2069866" cy="1228859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20" name="직선 화살표 연결선 19"/>
            <p:cNvCxnSpPr>
              <a:endCxn id="19" idx="3"/>
            </p:cNvCxnSpPr>
            <p:nvPr/>
          </p:nvCxnSpPr>
          <p:spPr>
            <a:xfrm flipH="1">
              <a:off x="3263929" y="1788227"/>
              <a:ext cx="793670" cy="497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모서리가 둥근 직사각형 11"/>
          <p:cNvSpPr/>
          <p:nvPr/>
        </p:nvSpPr>
        <p:spPr>
          <a:xfrm>
            <a:off x="287470" y="1332022"/>
            <a:ext cx="923218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내가 쓴 댓글 리스트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분류별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검색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검색 건수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페이징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작업</a:t>
            </a:r>
            <a:r>
              <a:rPr lang="en-US" altLang="ko-KR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댓글 </a:t>
            </a:r>
            <a:r>
              <a:rPr lang="ko-KR" altLang="en-US" dirty="0" err="1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이동효과</a:t>
            </a:r>
            <a:endParaRPr lang="ko-KR" altLang="en-US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1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7146" y="3032038"/>
            <a:ext cx="4917633" cy="377833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7.6. </a:t>
            </a:r>
            <a:r>
              <a:rPr lang="ko-KR" altLang="en-US" dirty="0" smtClean="0"/>
              <a:t>오늘 할 일 </a:t>
            </a:r>
            <a:r>
              <a:rPr lang="en-US" altLang="ko-KR" dirty="0"/>
              <a:t>&gt; </a:t>
            </a:r>
            <a:r>
              <a:rPr lang="en-US" altLang="ko-KR" dirty="0" smtClean="0"/>
              <a:t>7.6.1. To-Do List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To-Do List (1)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290" y="1119160"/>
            <a:ext cx="7317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ea typeface="Noto Sans KR" panose="020B0600000101010101"/>
              </a:rPr>
              <a:t>가장 첫 번째 요소의 날짜와 오늘 날짜를 비교해서 </a:t>
            </a:r>
          </a:p>
          <a:p>
            <a:pPr lvl="0">
              <a:defRPr/>
            </a:pPr>
            <a:r>
              <a:rPr lang="ko-KR" altLang="en-US" sz="1400" dirty="0">
                <a:ea typeface="Noto Sans KR" panose="020B0600000101010101"/>
              </a:rPr>
              <a:t>같으면</a:t>
            </a:r>
            <a:r>
              <a:rPr lang="en-US" altLang="ko-KR" sz="1400" dirty="0">
                <a:ea typeface="Noto Sans KR" panose="020B0600000101010101"/>
              </a:rPr>
              <a:t>(True)</a:t>
            </a:r>
            <a:r>
              <a:rPr lang="ko-KR" altLang="en-US" sz="1400" dirty="0">
                <a:ea typeface="Noto Sans KR" panose="020B0600000101010101"/>
              </a:rPr>
              <a:t> 버튼이 감춰지고 다르면</a:t>
            </a:r>
            <a:r>
              <a:rPr lang="en-US" altLang="ko-KR" sz="1400" dirty="0">
                <a:ea typeface="Noto Sans KR" panose="020B0600000101010101"/>
              </a:rPr>
              <a:t>(False)</a:t>
            </a:r>
            <a:r>
              <a:rPr lang="ko-KR" altLang="en-US" sz="1400" dirty="0">
                <a:ea typeface="Noto Sans KR" panose="020B0600000101010101"/>
              </a:rPr>
              <a:t> </a:t>
            </a:r>
            <a:r>
              <a:rPr lang="en-US" altLang="ko-KR" sz="1400" dirty="0">
                <a:ea typeface="Noto Sans KR" panose="020B0600000101010101"/>
              </a:rPr>
              <a:t>To Do </a:t>
            </a:r>
            <a:r>
              <a:rPr lang="en-US" altLang="ko-KR" sz="1400" dirty="0" smtClean="0">
                <a:ea typeface="Noto Sans KR" panose="020B0600000101010101"/>
              </a:rPr>
              <a:t>List</a:t>
            </a:r>
            <a:r>
              <a:rPr lang="ko-KR" altLang="en-US" sz="1400" dirty="0">
                <a:ea typeface="Noto Sans KR" panose="020B0600000101010101"/>
              </a:rPr>
              <a:t>를</a:t>
            </a:r>
            <a:r>
              <a:rPr lang="ko-KR" altLang="en-US" sz="1400" dirty="0" smtClean="0">
                <a:ea typeface="Noto Sans KR" panose="020B0600000101010101"/>
              </a:rPr>
              <a:t> </a:t>
            </a:r>
            <a:r>
              <a:rPr lang="ko-KR" altLang="en-US" sz="1400" dirty="0">
                <a:ea typeface="Noto Sans KR" panose="020B0600000101010101"/>
              </a:rPr>
              <a:t>생성하는 버튼이 보여짐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41792" y="5136211"/>
            <a:ext cx="1870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ea typeface="Noto Sans KR" panose="020B0600000101010101"/>
              </a:rPr>
              <a:t>우선순위에 </a:t>
            </a:r>
            <a:r>
              <a:rPr lang="ko-KR" altLang="en-US" sz="1400" dirty="0" smtClean="0">
                <a:ea typeface="Noto Sans KR" panose="020B0600000101010101"/>
              </a:rPr>
              <a:t>따른 </a:t>
            </a:r>
            <a:endParaRPr lang="ko-KR" altLang="en-US" sz="1400" dirty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400" dirty="0">
                <a:ea typeface="Noto Sans KR" panose="020B0600000101010101"/>
              </a:rPr>
              <a:t>텍스트 스타일 구분</a:t>
            </a:r>
            <a:endParaRPr lang="en-US" altLang="ko-KR" sz="1400" dirty="0">
              <a:ea typeface="Noto Sans KR" panose="020B060000010101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3684" y="1818155"/>
            <a:ext cx="4429125" cy="60031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500" b="1" dirty="0" err="1">
                <a:solidFill>
                  <a:schemeClr val="tx1"/>
                </a:solidFill>
                <a:latin typeface="Noto Sans KR"/>
                <a:ea typeface="Noto Sans KR"/>
              </a:rPr>
              <a:t>ShowTodoBox</a:t>
            </a:r>
            <a:r>
              <a:rPr lang="en-US" altLang="ko-KR" sz="1500" b="1" dirty="0">
                <a:solidFill>
                  <a:schemeClr val="tx1"/>
                </a:solidFill>
                <a:latin typeface="Noto Sans KR"/>
                <a:ea typeface="Noto Sans KR"/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  <a:latin typeface="Noto Sans KR"/>
                <a:ea typeface="Noto Sans KR"/>
              </a:rPr>
              <a:t>newTodoToday</a:t>
            </a:r>
            <a:r>
              <a:rPr lang="en-US" altLang="ko-KR" sz="1500" b="1" dirty="0">
                <a:solidFill>
                  <a:schemeClr val="tx1"/>
                </a:solidFill>
                <a:latin typeface="Noto Sans KR"/>
                <a:ea typeface="Noto Sans KR"/>
              </a:rPr>
              <a:t> = false)</a:t>
            </a:r>
            <a:endParaRPr lang="ko-KR" altLang="en-US" sz="1500" b="1" dirty="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389213" y="2061845"/>
            <a:ext cx="556714" cy="14415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72094" y="1969858"/>
            <a:ext cx="24244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 dirty="0">
                <a:ea typeface="Noto Sans KR"/>
              </a:rPr>
              <a:t>To Do List</a:t>
            </a:r>
            <a:r>
              <a:rPr lang="ko-KR" altLang="en-US" sz="1500" b="1" dirty="0">
                <a:ea typeface="Noto Sans KR"/>
              </a:rPr>
              <a:t> 그리는 함수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t="7600"/>
          <a:stretch>
            <a:fillRect/>
          </a:stretch>
        </p:blipFill>
        <p:spPr>
          <a:xfrm>
            <a:off x="6670191" y="3258999"/>
            <a:ext cx="4821330" cy="3528731"/>
          </a:xfrm>
          <a:prstGeom prst="rect">
            <a:avLst/>
          </a:prstGeom>
        </p:spPr>
      </p:pic>
      <p:sp>
        <p:nvSpPr>
          <p:cNvPr id="18" name="순서도: 처리 17"/>
          <p:cNvSpPr/>
          <p:nvPr/>
        </p:nvSpPr>
        <p:spPr>
          <a:xfrm>
            <a:off x="6564405" y="3839695"/>
            <a:ext cx="5065057" cy="874059"/>
          </a:xfrm>
          <a:prstGeom prst="flowChartProcess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0" name="선 19"/>
          <p:cNvCxnSpPr/>
          <p:nvPr/>
        </p:nvCxnSpPr>
        <p:spPr>
          <a:xfrm rot="5400000" flipH="1" flipV="1">
            <a:off x="5962578" y="4539902"/>
            <a:ext cx="885264" cy="28575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91352" y="2887755"/>
            <a:ext cx="952500" cy="448235"/>
          </a:xfrm>
          <a:prstGeom prst="roundRect">
            <a:avLst>
              <a:gd name="adj" fmla="val 16667"/>
            </a:avLst>
          </a:prstGeom>
          <a:effectLst>
            <a:outerShdw dist="19050" dir="5400000" sx="1000" sy="1000" algn="ctr" rotWithShape="0">
              <a:srgbClr val="000000">
                <a:alpha val="63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33882" y="2904564"/>
            <a:ext cx="952500" cy="448235"/>
          </a:xfrm>
          <a:prstGeom prst="roundRect">
            <a:avLst>
              <a:gd name="adj" fmla="val 16667"/>
            </a:avLst>
          </a:prstGeom>
          <a:effectLst>
            <a:outerShdw dist="19050" dir="5400000" sx="1000" sy="1000" algn="ctr" rotWithShape="0">
              <a:srgbClr val="000000">
                <a:alpha val="63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3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5" name="선 24"/>
          <p:cNvCxnSpPr>
            <a:stCxn id="22" idx="3"/>
            <a:endCxn id="23" idx="1"/>
          </p:cNvCxnSpPr>
          <p:nvPr/>
        </p:nvCxnSpPr>
        <p:spPr>
          <a:xfrm>
            <a:off x="1243852" y="3111873"/>
            <a:ext cx="5390030" cy="16809"/>
          </a:xfrm>
          <a:prstGeom prst="line">
            <a:avLst/>
          </a:prstGeom>
          <a:ln w="127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876" y="2282501"/>
            <a:ext cx="2566036" cy="999596"/>
          </a:xfrm>
          <a:prstGeom prst="rect">
            <a:avLst/>
          </a:prstGeom>
        </p:spPr>
      </p:pic>
      <p:sp>
        <p:nvSpPr>
          <p:cNvPr id="19" name="순서도: 처리 18"/>
          <p:cNvSpPr/>
          <p:nvPr/>
        </p:nvSpPr>
        <p:spPr>
          <a:xfrm>
            <a:off x="9457876" y="2852820"/>
            <a:ext cx="1524068" cy="440458"/>
          </a:xfrm>
          <a:prstGeom prst="flowChartProcess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4" name="선 19"/>
          <p:cNvCxnSpPr/>
          <p:nvPr/>
        </p:nvCxnSpPr>
        <p:spPr>
          <a:xfrm flipV="1">
            <a:off x="10625722" y="2300789"/>
            <a:ext cx="115172" cy="53442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17899" y="1789191"/>
            <a:ext cx="1806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 smtClean="0">
                <a:ea typeface="Noto Sans KR" panose="020B0600000101010101"/>
              </a:rPr>
              <a:t>완료 여부에 따른</a:t>
            </a:r>
            <a:endParaRPr lang="en-US" altLang="ko-KR" sz="1400" dirty="0" smtClean="0">
              <a:ea typeface="Noto Sans KR" panose="020B0600000101010101"/>
            </a:endParaRPr>
          </a:p>
          <a:p>
            <a:pPr lvl="0">
              <a:defRPr/>
            </a:pPr>
            <a:r>
              <a:rPr lang="ko-KR" altLang="en-US" sz="1400" dirty="0" smtClean="0">
                <a:ea typeface="Noto Sans KR" panose="020B0600000101010101"/>
              </a:rPr>
              <a:t>스타일 </a:t>
            </a:r>
            <a:r>
              <a:rPr lang="ko-KR" altLang="en-US" sz="1400" dirty="0">
                <a:ea typeface="Noto Sans KR" panose="020B0600000101010101"/>
              </a:rPr>
              <a:t>구분</a:t>
            </a:r>
            <a:endParaRPr lang="en-US" altLang="ko-KR" sz="1400" dirty="0">
              <a:ea typeface="Noto Sans KR" panose="020B0600000101010101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356" y="934665"/>
            <a:ext cx="780983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1600" b="1" dirty="0">
                <a:latin typeface="Noto Sans KR"/>
                <a:ea typeface="Noto Sans KR"/>
              </a:rPr>
              <a:t>[</a:t>
            </a:r>
            <a:r>
              <a:rPr lang="ko-KR" altLang="en-US" sz="1600" b="1" dirty="0">
                <a:latin typeface="Noto Sans KR"/>
                <a:ea typeface="Noto Sans KR"/>
              </a:rPr>
              <a:t>기능</a:t>
            </a:r>
            <a:r>
              <a:rPr lang="en-US" altLang="ko-KR" sz="1600" b="1" dirty="0">
                <a:latin typeface="Noto Sans KR"/>
                <a:ea typeface="Noto Sans KR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4458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7.6. </a:t>
            </a:r>
            <a:r>
              <a:rPr lang="ko-KR" altLang="en-US" dirty="0"/>
              <a:t>오늘 할 일 </a:t>
            </a:r>
            <a:r>
              <a:rPr lang="en-US" altLang="ko-KR" dirty="0"/>
              <a:t>&gt; 7.6.1. To-Do List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To-Do List (2)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1032" y="3581400"/>
            <a:ext cx="735559" cy="747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3518" y="2217782"/>
            <a:ext cx="30373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 dirty="0" err="1">
                <a:ea typeface="Noto Sans KR" panose="020B0600000101010101"/>
              </a:rPr>
              <a:t>ShowTodoBox</a:t>
            </a:r>
            <a:r>
              <a:rPr lang="en-US" altLang="ko-KR" sz="1300" dirty="0">
                <a:ea typeface="Noto Sans KR" panose="020B0600000101010101"/>
              </a:rPr>
              <a:t>(</a:t>
            </a:r>
            <a:r>
              <a:rPr lang="en-US" altLang="ko-KR" sz="1300" dirty="0" err="1">
                <a:ea typeface="Noto Sans KR" panose="020B0600000101010101"/>
              </a:rPr>
              <a:t>newTodoToday</a:t>
            </a:r>
            <a:r>
              <a:rPr lang="en-US" altLang="ko-KR" sz="1300" dirty="0">
                <a:ea typeface="Noto Sans KR" panose="020B0600000101010101"/>
              </a:rPr>
              <a:t> = false)</a:t>
            </a:r>
            <a:endParaRPr lang="ko-KR" altLang="en-US" sz="1300" dirty="0">
              <a:ea typeface="Noto Sans KR" panose="020B0600000101010101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50433" y="6018956"/>
            <a:ext cx="215047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"/>
                <a:ea typeface="Noto Sans KR"/>
              </a:rPr>
              <a:t>완료여부</a:t>
            </a:r>
            <a:r>
              <a:rPr lang="ko-KR" altLang="en-US" sz="1300" b="1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29703" y="5410290"/>
            <a:ext cx="2172890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>
                <a:solidFill>
                  <a:schemeClr val="tx1"/>
                </a:solidFill>
                <a:latin typeface="Noto Sans KR"/>
                <a:ea typeface="Noto Sans KR"/>
              </a:rPr>
              <a:t>삭제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16815" y="4781237"/>
            <a:ext cx="2217713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0" dirty="0">
                <a:solidFill>
                  <a:schemeClr val="tx1"/>
                </a:solidFill>
                <a:latin typeface="Noto Sans KR"/>
                <a:ea typeface="Noto Sans KR"/>
              </a:rPr>
              <a:t>기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존 날짜</a:t>
            </a: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To Do List 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생성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904207" y="3925289"/>
            <a:ext cx="1479968" cy="7975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148492" y="5909000"/>
            <a:ext cx="2340979" cy="573319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완료 여부에 따라 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스타일 변경하여 구분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138402" y="3657600"/>
            <a:ext cx="2363391" cy="595731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오늘 날짜 최초 </a:t>
            </a:r>
            <a:endParaRPr lang="en-US" altLang="ko-KR" sz="130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ctr">
              <a:defRPr/>
            </a:pP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To Do List 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생성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6661337" y="3872753"/>
            <a:ext cx="1120588" cy="4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106949" y="3048170"/>
            <a:ext cx="2374595" cy="49513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오늘 날짜의 </a:t>
            </a: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To Do List</a:t>
            </a:r>
            <a:endParaRPr lang="ko-KR" altLang="en-US" sz="1300" dirty="0">
              <a:solidFill>
                <a:schemeClr val="tx1"/>
              </a:solidFill>
              <a:latin typeface="Noto Sans KR"/>
              <a:ea typeface="Noto Sans KR"/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없는</a:t>
            </a: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경우 버튼이 보여짐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844789" y="2708510"/>
            <a:ext cx="2901712" cy="155131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855111" y="4450012"/>
            <a:ext cx="2902036" cy="212074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 b="1"/>
          </a:p>
        </p:txBody>
      </p:sp>
      <p:sp>
        <p:nvSpPr>
          <p:cNvPr id="43" name="TextBox 9"/>
          <p:cNvSpPr txBox="1"/>
          <p:nvPr/>
        </p:nvSpPr>
        <p:spPr>
          <a:xfrm>
            <a:off x="2517681" y="1255062"/>
            <a:ext cx="7896226" cy="947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dirty="0">
                <a:ea typeface="Noto Sans KR"/>
              </a:rPr>
              <a:t> </a:t>
            </a:r>
            <a:r>
              <a:rPr lang="ko-KR" altLang="en-US" sz="1300" dirty="0">
                <a:ea typeface="Noto Sans KR"/>
              </a:rPr>
              <a:t>기본값  </a:t>
            </a:r>
            <a:r>
              <a:rPr lang="en-US" altLang="ko-KR" sz="1300" dirty="0">
                <a:ea typeface="Noto Sans KR"/>
              </a:rPr>
              <a:t>False   </a:t>
            </a:r>
            <a:r>
              <a:rPr lang="ko-KR" altLang="en-US" sz="1300" dirty="0">
                <a:ea typeface="Noto Sans KR"/>
              </a:rPr>
              <a:t>→  과거에 존재했던 </a:t>
            </a:r>
            <a:r>
              <a:rPr lang="en-US" altLang="ko-KR" sz="1300" dirty="0">
                <a:ea typeface="Noto Sans KR"/>
              </a:rPr>
              <a:t>To Do List </a:t>
            </a:r>
            <a:r>
              <a:rPr lang="ko-KR" altLang="en-US" sz="1300" dirty="0">
                <a:ea typeface="Noto Sans KR"/>
              </a:rPr>
              <a:t>생성</a:t>
            </a:r>
          </a:p>
          <a:p>
            <a:pPr lvl="0">
              <a:defRPr/>
            </a:pPr>
            <a:endParaRPr lang="en-US" altLang="ko-KR" sz="1300" dirty="0">
              <a:ea typeface="Noto Sans KR"/>
            </a:endParaRPr>
          </a:p>
          <a:p>
            <a:pPr lvl="0">
              <a:defRPr/>
            </a:pPr>
            <a:r>
              <a:rPr lang="en-US" altLang="ko-KR" sz="1300" dirty="0">
                <a:ea typeface="Noto Sans KR"/>
              </a:rPr>
              <a:t>            True   </a:t>
            </a:r>
            <a:r>
              <a:rPr lang="ko-KR" altLang="en-US" sz="1300" dirty="0">
                <a:ea typeface="Noto Sans KR"/>
              </a:rPr>
              <a:t>→                         클릭 시 오늘 날짜에 해당하는 </a:t>
            </a:r>
            <a:r>
              <a:rPr lang="en-US" altLang="ko-KR" sz="1300" dirty="0">
                <a:ea typeface="Noto Sans KR"/>
              </a:rPr>
              <a:t>To Do List </a:t>
            </a:r>
            <a:r>
              <a:rPr lang="ko-KR" altLang="en-US" sz="1300" dirty="0">
                <a:ea typeface="Noto Sans KR"/>
              </a:rPr>
              <a:t>생성</a:t>
            </a:r>
          </a:p>
          <a:p>
            <a:pPr lvl="0">
              <a:defRPr/>
            </a:pPr>
            <a:endParaRPr lang="en-US" altLang="ko-KR" sz="1500" dirty="0">
              <a:ea typeface="Noto Sans KR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48123" y="1622471"/>
            <a:ext cx="1390650" cy="361950"/>
          </a:xfrm>
          <a:prstGeom prst="rect">
            <a:avLst/>
          </a:prstGeom>
        </p:spPr>
      </p:pic>
      <p:sp>
        <p:nvSpPr>
          <p:cNvPr id="45" name="TextBox 16"/>
          <p:cNvSpPr txBox="1"/>
          <p:nvPr/>
        </p:nvSpPr>
        <p:spPr>
          <a:xfrm>
            <a:off x="4457175" y="2244672"/>
            <a:ext cx="460519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dirty="0">
                <a:ea typeface="Noto Sans KR"/>
              </a:rPr>
              <a:t>가장 첫 번째 요소의 날짜와 오늘 날짜를 비교 </a:t>
            </a:r>
            <a:endParaRPr lang="en-US" altLang="ko-KR" sz="1300" dirty="0">
              <a:ea typeface="Noto Sans KR"/>
            </a:endParaRPr>
          </a:p>
        </p:txBody>
      </p:sp>
      <p:cxnSp>
        <p:nvCxnSpPr>
          <p:cNvPr id="46" name="선 45"/>
          <p:cNvCxnSpPr/>
          <p:nvPr/>
        </p:nvCxnSpPr>
        <p:spPr>
          <a:xfrm rot="16200000" flipH="1">
            <a:off x="949450" y="4927538"/>
            <a:ext cx="968757" cy="1046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18"/>
          <p:cNvCxnSpPr/>
          <p:nvPr/>
        </p:nvCxnSpPr>
        <p:spPr>
          <a:xfrm>
            <a:off x="1423780" y="5418594"/>
            <a:ext cx="1949823" cy="11207"/>
          </a:xfrm>
          <a:prstGeom prst="straightConnector1">
            <a:avLst/>
          </a:prstGeom>
          <a:ln w="19050">
            <a:solidFill>
              <a:schemeClr val="dk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445962" y="1228625"/>
            <a:ext cx="6703919" cy="88046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5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123764" y="3714750"/>
            <a:ext cx="2363392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최초 생성 경우 버튼이 가려짐</a:t>
            </a:r>
          </a:p>
        </p:txBody>
      </p:sp>
      <p:cxnSp>
        <p:nvCxnSpPr>
          <p:cNvPr id="52" name="직선 화살표 연결선 26"/>
          <p:cNvCxnSpPr/>
          <p:nvPr/>
        </p:nvCxnSpPr>
        <p:spPr>
          <a:xfrm flipV="1">
            <a:off x="6642287" y="6175561"/>
            <a:ext cx="1120588" cy="4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16"/>
          <p:cNvSpPr txBox="1"/>
          <p:nvPr/>
        </p:nvSpPr>
        <p:spPr>
          <a:xfrm>
            <a:off x="8217871" y="2243551"/>
            <a:ext cx="32604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기존에 있던 </a:t>
            </a: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To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Noto Sans KR"/>
                <a:ea typeface="Noto Sans KR"/>
              </a:rPr>
              <a:t>Do List </a:t>
            </a:r>
            <a:r>
              <a:rPr lang="ko-KR" altLang="en-US" sz="1300" dirty="0">
                <a:solidFill>
                  <a:schemeClr val="tx1"/>
                </a:solidFill>
                <a:latin typeface="Noto Sans KR"/>
                <a:ea typeface="Noto Sans KR"/>
              </a:rPr>
              <a:t>보여줌</a:t>
            </a:r>
            <a:r>
              <a:rPr lang="ko-KR" altLang="en-US" sz="1300" dirty="0">
                <a:ea typeface="Noto Sans KR"/>
              </a:rPr>
              <a:t> </a:t>
            </a:r>
            <a:endParaRPr lang="en-US" altLang="ko-KR" sz="1300" dirty="0">
              <a:ea typeface="Noto Sans KR"/>
            </a:endParaRPr>
          </a:p>
        </p:txBody>
      </p:sp>
      <p:sp>
        <p:nvSpPr>
          <p:cNvPr id="54" name="오른쪽 화살표 53"/>
          <p:cNvSpPr/>
          <p:nvPr/>
        </p:nvSpPr>
        <p:spPr>
          <a:xfrm>
            <a:off x="3866029" y="2290482"/>
            <a:ext cx="392205" cy="1905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>
            <a:off x="8119783" y="2285998"/>
            <a:ext cx="392205" cy="1905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308411" y="2622176"/>
            <a:ext cx="8706968" cy="4123764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0264430" y="2814456"/>
            <a:ext cx="1558777" cy="433455"/>
          </a:xfrm>
          <a:prstGeom prst="rect">
            <a:avLst/>
          </a:prstGeom>
          <a:solidFill>
            <a:schemeClr val="lt1"/>
          </a:solidFill>
          <a:ln w="9525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b="1" dirty="0">
                <a:solidFill>
                  <a:srgbClr val="202124"/>
                </a:solidFill>
                <a:latin typeface="Apple SD Gothic Neo"/>
                <a:ea typeface="Noto Sans KR" panose="020B0600000101010101"/>
              </a:rPr>
              <a:t>  </a:t>
            </a:r>
            <a:r>
              <a:rPr lang="en-US" altLang="ko-KR" sz="1400" b="1" dirty="0" smtClean="0">
                <a:solidFill>
                  <a:srgbClr val="202124"/>
                </a:solidFill>
                <a:latin typeface="Apple SD Gothic Neo"/>
                <a:ea typeface="Noto Sans KR" panose="020B0600000101010101"/>
              </a:rPr>
              <a:t>Asynchronous</a:t>
            </a:r>
            <a:endParaRPr lang="en-US" altLang="ko-KR" sz="1400" b="1" dirty="0">
              <a:solidFill>
                <a:srgbClr val="202124"/>
              </a:solidFill>
              <a:latin typeface="Apple SD Gothic Neo"/>
              <a:ea typeface="Noto Sans KR" panose="020B0600000101010101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840889" y="2708510"/>
            <a:ext cx="920522" cy="2752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dirty="0">
                <a:solidFill>
                  <a:schemeClr val="tx1"/>
                </a:solidFill>
                <a:ea typeface="Noto Sans KR"/>
              </a:rPr>
              <a:t>False</a:t>
            </a:r>
            <a:endParaRPr lang="ko-KR" altLang="en-US" sz="1300" dirty="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46218" y="4427114"/>
            <a:ext cx="920522" cy="2752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300" b="1" dirty="0" smtClean="0">
                <a:solidFill>
                  <a:schemeClr val="tx1"/>
                </a:solidFill>
                <a:latin typeface="Noto Sans KR"/>
                <a:ea typeface="Noto Sans KR"/>
              </a:rPr>
              <a:t>True</a:t>
            </a:r>
            <a:endParaRPr lang="ko-KR" altLang="en-US" sz="1300" b="1" dirty="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3518" y="975191"/>
            <a:ext cx="1316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b="1" dirty="0" smtClean="0">
                <a:latin typeface="Noto Sans KR"/>
                <a:ea typeface="Noto Sans KR"/>
              </a:rPr>
              <a:t>[</a:t>
            </a:r>
            <a:r>
              <a:rPr lang="ko-KR" altLang="en-US" b="1" dirty="0" smtClean="0">
                <a:latin typeface="Noto Sans KR"/>
                <a:ea typeface="Noto Sans KR"/>
              </a:rPr>
              <a:t>프로세스</a:t>
            </a:r>
            <a:r>
              <a:rPr lang="en-US" altLang="ko-KR" b="1" dirty="0" smtClean="0">
                <a:latin typeface="Noto Sans KR"/>
                <a:ea typeface="Noto Sans KR"/>
              </a:rPr>
              <a:t>]</a:t>
            </a:r>
            <a:endParaRPr lang="en-US" altLang="ko-KR" b="1" dirty="0">
              <a:latin typeface="Noto Sans KR"/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7582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B53E9F1-C1E4-4852-94EE-7D38DF8EE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7.7. </a:t>
            </a:r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6E385B-0A24-4E1B-AF02-231D828B0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프로세스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4BB738-1C47-45EE-BA4A-B6AFB3B6A7E3}"/>
              </a:ext>
            </a:extLst>
          </p:cNvPr>
          <p:cNvSpPr/>
          <p:nvPr/>
        </p:nvSpPr>
        <p:spPr>
          <a:xfrm>
            <a:off x="1833563" y="3919329"/>
            <a:ext cx="1704975" cy="190500"/>
          </a:xfrm>
          <a:prstGeom prst="rect">
            <a:avLst/>
          </a:prstGeom>
          <a:solidFill>
            <a:srgbClr val="5B9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C9F2A3-680E-4F7C-BDE9-518FD05AFB3E}"/>
              </a:ext>
            </a:extLst>
          </p:cNvPr>
          <p:cNvSpPr/>
          <p:nvPr/>
        </p:nvSpPr>
        <p:spPr>
          <a:xfrm>
            <a:off x="3538538" y="3919329"/>
            <a:ext cx="1704975" cy="190500"/>
          </a:xfrm>
          <a:prstGeom prst="rect">
            <a:avLst/>
          </a:prstGeom>
          <a:solidFill>
            <a:srgbClr val="DCA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188392-385C-4165-8FC8-553D330C4B89}"/>
              </a:ext>
            </a:extLst>
          </p:cNvPr>
          <p:cNvSpPr/>
          <p:nvPr/>
        </p:nvSpPr>
        <p:spPr>
          <a:xfrm>
            <a:off x="5243513" y="3919329"/>
            <a:ext cx="1704975" cy="190500"/>
          </a:xfrm>
          <a:prstGeom prst="rect">
            <a:avLst/>
          </a:prstGeom>
          <a:solidFill>
            <a:srgbClr val="D87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D8E220-E990-4937-A769-BA42E77D9643}"/>
              </a:ext>
            </a:extLst>
          </p:cNvPr>
          <p:cNvSpPr/>
          <p:nvPr/>
        </p:nvSpPr>
        <p:spPr>
          <a:xfrm>
            <a:off x="6948488" y="3919329"/>
            <a:ext cx="1704975" cy="190500"/>
          </a:xfrm>
          <a:prstGeom prst="rect">
            <a:avLst/>
          </a:prstGeom>
          <a:solidFill>
            <a:srgbClr val="C3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E8372F-E0E8-4994-9699-BC45CA037DF5}"/>
              </a:ext>
            </a:extLst>
          </p:cNvPr>
          <p:cNvSpPr/>
          <p:nvPr/>
        </p:nvSpPr>
        <p:spPr>
          <a:xfrm>
            <a:off x="8653463" y="3919329"/>
            <a:ext cx="1704975" cy="190500"/>
          </a:xfrm>
          <a:prstGeom prst="rect">
            <a:avLst/>
          </a:prstGeom>
          <a:solidFill>
            <a:srgbClr val="7E0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62A6D0-D579-44C5-AA70-7DB5795E7661}"/>
              </a:ext>
            </a:extLst>
          </p:cNvPr>
          <p:cNvCxnSpPr/>
          <p:nvPr/>
        </p:nvCxnSpPr>
        <p:spPr>
          <a:xfrm flipV="1">
            <a:off x="2695575" y="3081129"/>
            <a:ext cx="0" cy="676275"/>
          </a:xfrm>
          <a:prstGeom prst="line">
            <a:avLst/>
          </a:prstGeom>
          <a:ln w="19050">
            <a:solidFill>
              <a:srgbClr val="5B93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1643F3-4CC1-448A-ACD9-D6419CD64EF9}"/>
              </a:ext>
            </a:extLst>
          </p:cNvPr>
          <p:cNvCxnSpPr>
            <a:cxnSpLocks/>
          </p:cNvCxnSpPr>
          <p:nvPr/>
        </p:nvCxnSpPr>
        <p:spPr>
          <a:xfrm flipV="1">
            <a:off x="4391025" y="4271754"/>
            <a:ext cx="0" cy="676275"/>
          </a:xfrm>
          <a:prstGeom prst="line">
            <a:avLst/>
          </a:prstGeom>
          <a:ln w="19050">
            <a:solidFill>
              <a:srgbClr val="DCA7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C00E1C-BD91-44C7-9778-39B2660BFE56}"/>
              </a:ext>
            </a:extLst>
          </p:cNvPr>
          <p:cNvCxnSpPr>
            <a:cxnSpLocks/>
          </p:cNvCxnSpPr>
          <p:nvPr/>
        </p:nvCxnSpPr>
        <p:spPr>
          <a:xfrm flipV="1">
            <a:off x="6096000" y="3081129"/>
            <a:ext cx="0" cy="676275"/>
          </a:xfrm>
          <a:prstGeom prst="line">
            <a:avLst/>
          </a:prstGeom>
          <a:ln w="19050">
            <a:solidFill>
              <a:srgbClr val="D87D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EB4C24-4C22-4CE3-8D7D-9A3405C0437E}"/>
              </a:ext>
            </a:extLst>
          </p:cNvPr>
          <p:cNvCxnSpPr>
            <a:cxnSpLocks/>
          </p:cNvCxnSpPr>
          <p:nvPr/>
        </p:nvCxnSpPr>
        <p:spPr>
          <a:xfrm flipV="1">
            <a:off x="7800975" y="4271754"/>
            <a:ext cx="0" cy="676275"/>
          </a:xfrm>
          <a:prstGeom prst="line">
            <a:avLst/>
          </a:prstGeom>
          <a:ln w="19050">
            <a:solidFill>
              <a:srgbClr val="C32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5FF18D-2425-4E61-8BE3-BD235E0BCD2D}"/>
              </a:ext>
            </a:extLst>
          </p:cNvPr>
          <p:cNvCxnSpPr>
            <a:cxnSpLocks/>
          </p:cNvCxnSpPr>
          <p:nvPr/>
        </p:nvCxnSpPr>
        <p:spPr>
          <a:xfrm flipV="1">
            <a:off x="9505950" y="3081129"/>
            <a:ext cx="0" cy="676275"/>
          </a:xfrm>
          <a:prstGeom prst="line">
            <a:avLst/>
          </a:prstGeom>
          <a:ln w="19050">
            <a:solidFill>
              <a:srgbClr val="7E0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7EA290-6366-4F11-BB8C-CDB177D28951}"/>
              </a:ext>
            </a:extLst>
          </p:cNvPr>
          <p:cNvGrpSpPr/>
          <p:nvPr/>
        </p:nvGrpSpPr>
        <p:grpSpPr>
          <a:xfrm>
            <a:off x="1805114" y="4614653"/>
            <a:ext cx="1766886" cy="877548"/>
            <a:chOff x="1805114" y="4543424"/>
            <a:chExt cx="1766886" cy="8775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1895B-C6B9-41D1-93FF-5B8B75F150AE}"/>
                </a:ext>
              </a:extLst>
            </p:cNvPr>
            <p:cNvSpPr txBox="1"/>
            <p:nvPr/>
          </p:nvSpPr>
          <p:spPr>
            <a:xfrm>
              <a:off x="1805114" y="4543424"/>
              <a:ext cx="176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B938F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생성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235373-D455-450D-9409-1FD7F5FB8B19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팀장이 프로젝트 생성을 통해 상세 정보 입력</a:t>
              </a:r>
            </a:p>
          </p:txBody>
        </p:sp>
      </p:grp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3C0D33CD-19C2-4804-8F0B-FF1574DDADDB}"/>
              </a:ext>
            </a:extLst>
          </p:cNvPr>
          <p:cNvSpPr/>
          <p:nvPr/>
        </p:nvSpPr>
        <p:spPr>
          <a:xfrm rot="8100000">
            <a:off x="2397964" y="2200707"/>
            <a:ext cx="595222" cy="595222"/>
          </a:xfrm>
          <a:prstGeom prst="teardrop">
            <a:avLst/>
          </a:prstGeom>
          <a:solidFill>
            <a:srgbClr val="5B9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눈물 방울 18">
            <a:extLst>
              <a:ext uri="{FF2B5EF4-FFF2-40B4-BE49-F238E27FC236}">
                <a16:creationId xmlns:a16="http://schemas.microsoft.com/office/drawing/2014/main" id="{00F1E138-865B-4638-8A5F-E83F386AF16E}"/>
              </a:ext>
            </a:extLst>
          </p:cNvPr>
          <p:cNvSpPr/>
          <p:nvPr/>
        </p:nvSpPr>
        <p:spPr>
          <a:xfrm rot="8100000">
            <a:off x="5798388" y="2200707"/>
            <a:ext cx="595222" cy="595222"/>
          </a:xfrm>
          <a:prstGeom prst="teardrop">
            <a:avLst/>
          </a:prstGeom>
          <a:solidFill>
            <a:srgbClr val="D87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7A2F4D88-6EC0-4BC9-A0E5-A389633F1846}"/>
              </a:ext>
            </a:extLst>
          </p:cNvPr>
          <p:cNvSpPr/>
          <p:nvPr/>
        </p:nvSpPr>
        <p:spPr>
          <a:xfrm rot="8100000">
            <a:off x="9208338" y="2200707"/>
            <a:ext cx="595222" cy="595222"/>
          </a:xfrm>
          <a:prstGeom prst="teardrop">
            <a:avLst/>
          </a:prstGeom>
          <a:solidFill>
            <a:srgbClr val="7E0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1" name="눈물 방울 20">
            <a:extLst>
              <a:ext uri="{FF2B5EF4-FFF2-40B4-BE49-F238E27FC236}">
                <a16:creationId xmlns:a16="http://schemas.microsoft.com/office/drawing/2014/main" id="{FE4D6FCD-3FA0-45B9-BC0E-B01E82BC5A8D}"/>
              </a:ext>
            </a:extLst>
          </p:cNvPr>
          <p:cNvSpPr/>
          <p:nvPr/>
        </p:nvSpPr>
        <p:spPr>
          <a:xfrm rot="18900000">
            <a:off x="4093413" y="5233229"/>
            <a:ext cx="595222" cy="595222"/>
          </a:xfrm>
          <a:prstGeom prst="teardrop">
            <a:avLst/>
          </a:prstGeom>
          <a:solidFill>
            <a:srgbClr val="DCA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눈물 방울 21">
            <a:extLst>
              <a:ext uri="{FF2B5EF4-FFF2-40B4-BE49-F238E27FC236}">
                <a16:creationId xmlns:a16="http://schemas.microsoft.com/office/drawing/2014/main" id="{AA8E2B9D-0B3E-476F-BE3E-CA56BDDF42BE}"/>
              </a:ext>
            </a:extLst>
          </p:cNvPr>
          <p:cNvSpPr/>
          <p:nvPr/>
        </p:nvSpPr>
        <p:spPr>
          <a:xfrm rot="18900000">
            <a:off x="7503363" y="5233229"/>
            <a:ext cx="595222" cy="595222"/>
          </a:xfrm>
          <a:prstGeom prst="teardrop">
            <a:avLst/>
          </a:prstGeom>
          <a:solidFill>
            <a:srgbClr val="C3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CB6847-ABF2-41CC-9C15-6D66E136A8D6}"/>
              </a:ext>
            </a:extLst>
          </p:cNvPr>
          <p:cNvGrpSpPr/>
          <p:nvPr/>
        </p:nvGrpSpPr>
        <p:grpSpPr>
          <a:xfrm>
            <a:off x="6410924" y="2682088"/>
            <a:ext cx="2776413" cy="916390"/>
            <a:chOff x="1314575" y="4507468"/>
            <a:chExt cx="2776413" cy="91639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CCE3DD-17CF-4DB0-8C7F-95C86328BD20}"/>
                </a:ext>
              </a:extLst>
            </p:cNvPr>
            <p:cNvSpPr txBox="1"/>
            <p:nvPr/>
          </p:nvSpPr>
          <p:spPr>
            <a:xfrm>
              <a:off x="1314575" y="4507468"/>
              <a:ext cx="2776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87D04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단계 설정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D43CEB-CB73-4478-9085-9B6E5A0BDA61}"/>
                </a:ext>
              </a:extLst>
            </p:cNvPr>
            <p:cNvSpPr txBox="1"/>
            <p:nvPr/>
          </p:nvSpPr>
          <p:spPr>
            <a:xfrm>
              <a:off x="1833563" y="4912756"/>
              <a:ext cx="1766884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단계설정을 통한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진행 전 과정 파악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BC356F-723E-44F3-8889-17B830F6DB99}"/>
              </a:ext>
            </a:extLst>
          </p:cNvPr>
          <p:cNvGrpSpPr/>
          <p:nvPr/>
        </p:nvGrpSpPr>
        <p:grpSpPr>
          <a:xfrm>
            <a:off x="8591550" y="4614653"/>
            <a:ext cx="1792364" cy="892006"/>
            <a:chOff x="1771651" y="4543424"/>
            <a:chExt cx="1792364" cy="8920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B0CA7-ABDE-4D6B-B6C6-EC94E76DE39B}"/>
                </a:ext>
              </a:extLst>
            </p:cNvPr>
            <p:cNvSpPr txBox="1"/>
            <p:nvPr/>
          </p:nvSpPr>
          <p:spPr>
            <a:xfrm>
              <a:off x="1771651" y="4543424"/>
              <a:ext cx="1766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E040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완료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C13E69-48C3-4DB1-A27F-EB8DB646F2E0}"/>
                </a:ext>
              </a:extLst>
            </p:cNvPr>
            <p:cNvSpPr txBox="1"/>
            <p:nvPr/>
          </p:nvSpPr>
          <p:spPr>
            <a:xfrm>
              <a:off x="1797131" y="4924328"/>
              <a:ext cx="1766884" cy="51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완료 후 프로젝트 완료 목록을 통한 서류화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B2F528-1ABE-4AFC-B54E-C0C585E497C1}"/>
              </a:ext>
            </a:extLst>
          </p:cNvPr>
          <p:cNvGrpSpPr/>
          <p:nvPr/>
        </p:nvGrpSpPr>
        <p:grpSpPr>
          <a:xfrm>
            <a:off x="3538537" y="2613332"/>
            <a:ext cx="1704974" cy="877548"/>
            <a:chOff x="1833563" y="4543424"/>
            <a:chExt cx="1704974" cy="8775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53FC59-028F-4271-8643-C61A24AB7C1E}"/>
                </a:ext>
              </a:extLst>
            </p:cNvPr>
            <p:cNvSpPr txBox="1"/>
            <p:nvPr/>
          </p:nvSpPr>
          <p:spPr>
            <a:xfrm>
              <a:off x="1933956" y="4543424"/>
              <a:ext cx="1513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DCA705"/>
                  </a:solidFill>
                  <a:latin typeface="Noto Sans KR" panose="020B0600000101010101" charset="-127"/>
                  <a:ea typeface="Noto Sans KR" panose="020B0600000101010101" charset="-127"/>
                </a:rPr>
                <a:t>관리자 승인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FEA82F-DDCA-420B-8A48-DEA3F77B165A}"/>
                </a:ext>
              </a:extLst>
            </p:cNvPr>
            <p:cNvSpPr txBox="1"/>
            <p:nvPr/>
          </p:nvSpPr>
          <p:spPr>
            <a:xfrm>
              <a:off x="1833563" y="4912756"/>
              <a:ext cx="170497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생성된 프로젝트를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관리자가 승인 및 삭제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083FC04-FBAA-424B-8AB3-DCC2CD01026E}"/>
              </a:ext>
            </a:extLst>
          </p:cNvPr>
          <p:cNvGrpSpPr/>
          <p:nvPr/>
        </p:nvGrpSpPr>
        <p:grpSpPr>
          <a:xfrm>
            <a:off x="5243511" y="4614653"/>
            <a:ext cx="1741290" cy="877548"/>
            <a:chOff x="1771219" y="4543424"/>
            <a:chExt cx="1741290" cy="87754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7F30A1-0B83-414B-BD2E-58EBD4684E61}"/>
                </a:ext>
              </a:extLst>
            </p:cNvPr>
            <p:cNvSpPr txBox="1"/>
            <p:nvPr/>
          </p:nvSpPr>
          <p:spPr>
            <a:xfrm>
              <a:off x="1771219" y="4543424"/>
              <a:ext cx="1741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32804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 시작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7E6172-FF02-4779-A1FC-853C4AB85E40}"/>
                </a:ext>
              </a:extLst>
            </p:cNvPr>
            <p:cNvSpPr txBox="1"/>
            <p:nvPr/>
          </p:nvSpPr>
          <p:spPr>
            <a:xfrm>
              <a:off x="1833563" y="4912756"/>
              <a:ext cx="1678944" cy="508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프로젝트 시작과 동시 </a:t>
              </a:r>
              <a:endParaRPr lang="en-US" altLang="ko-KR" sz="1100" dirty="0"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100" dirty="0">
                  <a:latin typeface="Noto Sans KR" panose="020B0600000101010101" charset="-127"/>
                  <a:ea typeface="Noto Sans KR" panose="020B0600000101010101" charset="-127"/>
                </a:rPr>
                <a:t>진행 상태 및 과정 기입</a:t>
              </a:r>
            </a:p>
          </p:txBody>
        </p:sp>
      </p:grp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F75C3F6B-0093-4895-BF10-97110959895D}"/>
              </a:ext>
            </a:extLst>
          </p:cNvPr>
          <p:cNvSpPr/>
          <p:nvPr/>
        </p:nvSpPr>
        <p:spPr>
          <a:xfrm>
            <a:off x="5900736" y="2318721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1EF4312B-A9FF-4EB7-B1EC-C5A3A4B7E7FE}"/>
              </a:ext>
            </a:extLst>
          </p:cNvPr>
          <p:cNvSpPr/>
          <p:nvPr/>
        </p:nvSpPr>
        <p:spPr>
          <a:xfrm>
            <a:off x="4205287" y="5316528"/>
            <a:ext cx="371475" cy="428625"/>
          </a:xfrm>
          <a:custGeom>
            <a:avLst/>
            <a:gdLst>
              <a:gd name="connsiteX0" fmla="*/ 365185 w 371475"/>
              <a:gd name="connsiteY0" fmla="*/ 300621 h 428625"/>
              <a:gd name="connsiteX1" fmla="*/ 322799 w 371475"/>
              <a:gd name="connsiteY1" fmla="*/ 276142 h 428625"/>
              <a:gd name="connsiteX2" fmla="*/ 359565 w 371475"/>
              <a:gd name="connsiteY2" fmla="*/ 254520 h 428625"/>
              <a:gd name="connsiteX3" fmla="*/ 364614 w 371475"/>
              <a:gd name="connsiteY3" fmla="*/ 234994 h 428625"/>
              <a:gd name="connsiteX4" fmla="*/ 345088 w 371475"/>
              <a:gd name="connsiteY4" fmla="*/ 229946 h 428625"/>
              <a:gd name="connsiteX5" fmla="*/ 294509 w 371475"/>
              <a:gd name="connsiteY5" fmla="*/ 259759 h 428625"/>
              <a:gd name="connsiteX6" fmla="*/ 218214 w 371475"/>
              <a:gd name="connsiteY6" fmla="*/ 215753 h 428625"/>
              <a:gd name="connsiteX7" fmla="*/ 294509 w 371475"/>
              <a:gd name="connsiteY7" fmla="*/ 171748 h 428625"/>
              <a:gd name="connsiteX8" fmla="*/ 345088 w 371475"/>
              <a:gd name="connsiteY8" fmla="*/ 201561 h 428625"/>
              <a:gd name="connsiteX9" fmla="*/ 352326 w 371475"/>
              <a:gd name="connsiteY9" fmla="*/ 203561 h 428625"/>
              <a:gd name="connsiteX10" fmla="*/ 364614 w 371475"/>
              <a:gd name="connsiteY10" fmla="*/ 196513 h 428625"/>
              <a:gd name="connsiteX11" fmla="*/ 359565 w 371475"/>
              <a:gd name="connsiteY11" fmla="*/ 176987 h 428625"/>
              <a:gd name="connsiteX12" fmla="*/ 322799 w 371475"/>
              <a:gd name="connsiteY12" fmla="*/ 155365 h 428625"/>
              <a:gd name="connsiteX13" fmla="*/ 365185 w 371475"/>
              <a:gd name="connsiteY13" fmla="*/ 130886 h 428625"/>
              <a:gd name="connsiteX14" fmla="*/ 370424 w 371475"/>
              <a:gd name="connsiteY14" fmla="*/ 111455 h 428625"/>
              <a:gd name="connsiteX15" fmla="*/ 350993 w 371475"/>
              <a:gd name="connsiteY15" fmla="*/ 106216 h 428625"/>
              <a:gd name="connsiteX16" fmla="*/ 307464 w 371475"/>
              <a:gd name="connsiteY16" fmla="*/ 130695 h 428625"/>
              <a:gd name="connsiteX17" fmla="*/ 307083 w 371475"/>
              <a:gd name="connsiteY17" fmla="*/ 87928 h 428625"/>
              <a:gd name="connsiteX18" fmla="*/ 292890 w 371475"/>
              <a:gd name="connsiteY18" fmla="*/ 74021 h 428625"/>
              <a:gd name="connsiteX19" fmla="*/ 278984 w 371475"/>
              <a:gd name="connsiteY19" fmla="*/ 88214 h 428625"/>
              <a:gd name="connsiteX20" fmla="*/ 279555 w 371475"/>
              <a:gd name="connsiteY20" fmla="*/ 146983 h 428625"/>
              <a:gd name="connsiteX21" fmla="*/ 203070 w 371475"/>
              <a:gd name="connsiteY21" fmla="*/ 191179 h 428625"/>
              <a:gd name="connsiteX22" fmla="*/ 203070 w 371475"/>
              <a:gd name="connsiteY22" fmla="*/ 103073 h 428625"/>
              <a:gd name="connsiteX23" fmla="*/ 253742 w 371475"/>
              <a:gd name="connsiteY23" fmla="*/ 74403 h 428625"/>
              <a:gd name="connsiteX24" fmla="*/ 260410 w 371475"/>
              <a:gd name="connsiteY24" fmla="*/ 56305 h 428625"/>
              <a:gd name="connsiteX25" fmla="*/ 240217 w 371475"/>
              <a:gd name="connsiteY25" fmla="*/ 49352 h 428625"/>
              <a:gd name="connsiteX26" fmla="*/ 203070 w 371475"/>
              <a:gd name="connsiteY26" fmla="*/ 70307 h 428625"/>
              <a:gd name="connsiteX27" fmla="*/ 203070 w 371475"/>
              <a:gd name="connsiteY27" fmla="*/ 21920 h 428625"/>
              <a:gd name="connsiteX28" fmla="*/ 190592 w 371475"/>
              <a:gd name="connsiteY28" fmla="*/ 7251 h 428625"/>
              <a:gd name="connsiteX29" fmla="*/ 174590 w 371475"/>
              <a:gd name="connsiteY29" fmla="*/ 21348 h 428625"/>
              <a:gd name="connsiteX30" fmla="*/ 174590 w 371475"/>
              <a:gd name="connsiteY30" fmla="*/ 69926 h 428625"/>
              <a:gd name="connsiteX31" fmla="*/ 138204 w 371475"/>
              <a:gd name="connsiteY31" fmla="*/ 49256 h 428625"/>
              <a:gd name="connsiteX32" fmla="*/ 118488 w 371475"/>
              <a:gd name="connsiteY32" fmla="*/ 54019 h 428625"/>
              <a:gd name="connsiteX33" fmla="*/ 123631 w 371475"/>
              <a:gd name="connsiteY33" fmla="*/ 73736 h 428625"/>
              <a:gd name="connsiteX34" fmla="*/ 174590 w 371475"/>
              <a:gd name="connsiteY34" fmla="*/ 102691 h 428625"/>
              <a:gd name="connsiteX35" fmla="*/ 174590 w 371475"/>
              <a:gd name="connsiteY35" fmla="*/ 190798 h 428625"/>
              <a:gd name="connsiteX36" fmla="*/ 98676 w 371475"/>
              <a:gd name="connsiteY36" fmla="*/ 146792 h 428625"/>
              <a:gd name="connsiteX37" fmla="*/ 99247 w 371475"/>
              <a:gd name="connsiteY37" fmla="*/ 88023 h 428625"/>
              <a:gd name="connsiteX38" fmla="*/ 85150 w 371475"/>
              <a:gd name="connsiteY38" fmla="*/ 73640 h 428625"/>
              <a:gd name="connsiteX39" fmla="*/ 85531 w 371475"/>
              <a:gd name="connsiteY39" fmla="*/ 73640 h 428625"/>
              <a:gd name="connsiteX40" fmla="*/ 70196 w 371475"/>
              <a:gd name="connsiteY40" fmla="*/ 88118 h 428625"/>
              <a:gd name="connsiteX41" fmla="*/ 70196 w 371475"/>
              <a:gd name="connsiteY41" fmla="*/ 130790 h 428625"/>
              <a:gd name="connsiteX42" fmla="*/ 28476 w 371475"/>
              <a:gd name="connsiteY42" fmla="*/ 106311 h 428625"/>
              <a:gd name="connsiteX43" fmla="*/ 9046 w 371475"/>
              <a:gd name="connsiteY43" fmla="*/ 111550 h 428625"/>
              <a:gd name="connsiteX44" fmla="*/ 14284 w 371475"/>
              <a:gd name="connsiteY44" fmla="*/ 130981 h 428625"/>
              <a:gd name="connsiteX45" fmla="*/ 56671 w 371475"/>
              <a:gd name="connsiteY45" fmla="*/ 155460 h 428625"/>
              <a:gd name="connsiteX46" fmla="*/ 19904 w 371475"/>
              <a:gd name="connsiteY46" fmla="*/ 177082 h 428625"/>
              <a:gd name="connsiteX47" fmla="*/ 14856 w 371475"/>
              <a:gd name="connsiteY47" fmla="*/ 196608 h 428625"/>
              <a:gd name="connsiteX48" fmla="*/ 27143 w 371475"/>
              <a:gd name="connsiteY48" fmla="*/ 203657 h 428625"/>
              <a:gd name="connsiteX49" fmla="*/ 34382 w 371475"/>
              <a:gd name="connsiteY49" fmla="*/ 201656 h 428625"/>
              <a:gd name="connsiteX50" fmla="*/ 84959 w 371475"/>
              <a:gd name="connsiteY50" fmla="*/ 171843 h 428625"/>
              <a:gd name="connsiteX51" fmla="*/ 161255 w 371475"/>
              <a:gd name="connsiteY51" fmla="*/ 215849 h 428625"/>
              <a:gd name="connsiteX52" fmla="*/ 84959 w 371475"/>
              <a:gd name="connsiteY52" fmla="*/ 259854 h 428625"/>
              <a:gd name="connsiteX53" fmla="*/ 34382 w 371475"/>
              <a:gd name="connsiteY53" fmla="*/ 230041 h 428625"/>
              <a:gd name="connsiteX54" fmla="*/ 14856 w 371475"/>
              <a:gd name="connsiteY54" fmla="*/ 235089 h 428625"/>
              <a:gd name="connsiteX55" fmla="*/ 19904 w 371475"/>
              <a:gd name="connsiteY55" fmla="*/ 254615 h 428625"/>
              <a:gd name="connsiteX56" fmla="*/ 56671 w 371475"/>
              <a:gd name="connsiteY56" fmla="*/ 276237 h 428625"/>
              <a:gd name="connsiteX57" fmla="*/ 14284 w 371475"/>
              <a:gd name="connsiteY57" fmla="*/ 300716 h 428625"/>
              <a:gd name="connsiteX58" fmla="*/ 9046 w 371475"/>
              <a:gd name="connsiteY58" fmla="*/ 320147 h 428625"/>
              <a:gd name="connsiteX59" fmla="*/ 21428 w 371475"/>
              <a:gd name="connsiteY59" fmla="*/ 327291 h 428625"/>
              <a:gd name="connsiteX60" fmla="*/ 28572 w 371475"/>
              <a:gd name="connsiteY60" fmla="*/ 325386 h 428625"/>
              <a:gd name="connsiteX61" fmla="*/ 70291 w 371475"/>
              <a:gd name="connsiteY61" fmla="*/ 300907 h 428625"/>
              <a:gd name="connsiteX62" fmla="*/ 70291 w 371475"/>
              <a:gd name="connsiteY62" fmla="*/ 343579 h 428625"/>
              <a:gd name="connsiteX63" fmla="*/ 85626 w 371475"/>
              <a:gd name="connsiteY63" fmla="*/ 356628 h 428625"/>
              <a:gd name="connsiteX64" fmla="*/ 86484 w 371475"/>
              <a:gd name="connsiteY64" fmla="*/ 356628 h 428625"/>
              <a:gd name="connsiteX65" fmla="*/ 100676 w 371475"/>
              <a:gd name="connsiteY65" fmla="*/ 342245 h 428625"/>
              <a:gd name="connsiteX66" fmla="*/ 100104 w 371475"/>
              <a:gd name="connsiteY66" fmla="*/ 283476 h 428625"/>
              <a:gd name="connsiteX67" fmla="*/ 176590 w 371475"/>
              <a:gd name="connsiteY67" fmla="*/ 239471 h 428625"/>
              <a:gd name="connsiteX68" fmla="*/ 176590 w 371475"/>
              <a:gd name="connsiteY68" fmla="*/ 328720 h 428625"/>
              <a:gd name="connsiteX69" fmla="*/ 125822 w 371475"/>
              <a:gd name="connsiteY69" fmla="*/ 357390 h 428625"/>
              <a:gd name="connsiteX70" fmla="*/ 118964 w 371475"/>
              <a:gd name="connsiteY70" fmla="*/ 374535 h 428625"/>
              <a:gd name="connsiteX71" fmla="*/ 132489 w 371475"/>
              <a:gd name="connsiteY71" fmla="*/ 384251 h 428625"/>
              <a:gd name="connsiteX72" fmla="*/ 139442 w 371475"/>
              <a:gd name="connsiteY72" fmla="*/ 382441 h 428625"/>
              <a:gd name="connsiteX73" fmla="*/ 176590 w 371475"/>
              <a:gd name="connsiteY73" fmla="*/ 361486 h 428625"/>
              <a:gd name="connsiteX74" fmla="*/ 176590 w 371475"/>
              <a:gd name="connsiteY74" fmla="*/ 409873 h 428625"/>
              <a:gd name="connsiteX75" fmla="*/ 189068 w 371475"/>
              <a:gd name="connsiteY75" fmla="*/ 424541 h 428625"/>
              <a:gd name="connsiteX76" fmla="*/ 205070 w 371475"/>
              <a:gd name="connsiteY76" fmla="*/ 410445 h 428625"/>
              <a:gd name="connsiteX77" fmla="*/ 205070 w 371475"/>
              <a:gd name="connsiteY77" fmla="*/ 361295 h 428625"/>
              <a:gd name="connsiteX78" fmla="*/ 242027 w 371475"/>
              <a:gd name="connsiteY78" fmla="*/ 382155 h 428625"/>
              <a:gd name="connsiteX79" fmla="*/ 248980 w 371475"/>
              <a:gd name="connsiteY79" fmla="*/ 383965 h 428625"/>
              <a:gd name="connsiteX80" fmla="*/ 261934 w 371475"/>
              <a:gd name="connsiteY80" fmla="*/ 375488 h 428625"/>
              <a:gd name="connsiteX81" fmla="*/ 255457 w 371475"/>
              <a:gd name="connsiteY81" fmla="*/ 357104 h 428625"/>
              <a:gd name="connsiteX82" fmla="*/ 204975 w 371475"/>
              <a:gd name="connsiteY82" fmla="*/ 328625 h 428625"/>
              <a:gd name="connsiteX83" fmla="*/ 204975 w 371475"/>
              <a:gd name="connsiteY83" fmla="*/ 240899 h 428625"/>
              <a:gd name="connsiteX84" fmla="*/ 280889 w 371475"/>
              <a:gd name="connsiteY84" fmla="*/ 284714 h 428625"/>
              <a:gd name="connsiteX85" fmla="*/ 280317 w 371475"/>
              <a:gd name="connsiteY85" fmla="*/ 343198 h 428625"/>
              <a:gd name="connsiteX86" fmla="*/ 294700 w 371475"/>
              <a:gd name="connsiteY86" fmla="*/ 357866 h 428625"/>
              <a:gd name="connsiteX87" fmla="*/ 294796 w 371475"/>
              <a:gd name="connsiteY87" fmla="*/ 357866 h 428625"/>
              <a:gd name="connsiteX88" fmla="*/ 309369 w 371475"/>
              <a:gd name="connsiteY88" fmla="*/ 343674 h 428625"/>
              <a:gd name="connsiteX89" fmla="*/ 309369 w 371475"/>
              <a:gd name="connsiteY89" fmla="*/ 300907 h 428625"/>
              <a:gd name="connsiteX90" fmla="*/ 350993 w 371475"/>
              <a:gd name="connsiteY90" fmla="*/ 325386 h 428625"/>
              <a:gd name="connsiteX91" fmla="*/ 358137 w 371475"/>
              <a:gd name="connsiteY91" fmla="*/ 327291 h 428625"/>
              <a:gd name="connsiteX92" fmla="*/ 370519 w 371475"/>
              <a:gd name="connsiteY92" fmla="*/ 320147 h 428625"/>
              <a:gd name="connsiteX93" fmla="*/ 365185 w 371475"/>
              <a:gd name="connsiteY93" fmla="*/ 300621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71475" h="428625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5F93F05-61D1-4B05-B5A1-983CE10DD7B8}"/>
              </a:ext>
            </a:extLst>
          </p:cNvPr>
          <p:cNvSpPr/>
          <p:nvPr/>
        </p:nvSpPr>
        <p:spPr>
          <a:xfrm>
            <a:off x="7596187" y="5326053"/>
            <a:ext cx="409575" cy="409575"/>
          </a:xfrm>
          <a:custGeom>
            <a:avLst/>
            <a:gdLst>
              <a:gd name="connsiteX0" fmla="*/ 393262 w 409575"/>
              <a:gd name="connsiteY0" fmla="*/ 194858 h 409575"/>
              <a:gd name="connsiteX1" fmla="*/ 366402 w 409575"/>
              <a:gd name="connsiteY1" fmla="*/ 194858 h 409575"/>
              <a:gd name="connsiteX2" fmla="*/ 383737 w 409575"/>
              <a:gd name="connsiteY2" fmla="*/ 178189 h 409575"/>
              <a:gd name="connsiteX3" fmla="*/ 384118 w 409575"/>
              <a:gd name="connsiteY3" fmla="*/ 161711 h 409575"/>
              <a:gd name="connsiteX4" fmla="*/ 367640 w 409575"/>
              <a:gd name="connsiteY4" fmla="*/ 161330 h 409575"/>
              <a:gd name="connsiteX5" fmla="*/ 332779 w 409575"/>
              <a:gd name="connsiteY5" fmla="*/ 194763 h 409575"/>
              <a:gd name="connsiteX6" fmla="*/ 316110 w 409575"/>
              <a:gd name="connsiteY6" fmla="*/ 194763 h 409575"/>
              <a:gd name="connsiteX7" fmla="*/ 316110 w 409575"/>
              <a:gd name="connsiteY7" fmla="*/ 187619 h 409575"/>
              <a:gd name="connsiteX8" fmla="*/ 305728 w 409575"/>
              <a:gd name="connsiteY8" fmla="*/ 175713 h 409575"/>
              <a:gd name="connsiteX9" fmla="*/ 292774 w 409575"/>
              <a:gd name="connsiteY9" fmla="*/ 187333 h 409575"/>
              <a:gd name="connsiteX10" fmla="*/ 292774 w 409575"/>
              <a:gd name="connsiteY10" fmla="*/ 194763 h 409575"/>
              <a:gd name="connsiteX11" fmla="*/ 253912 w 409575"/>
              <a:gd name="connsiteY11" fmla="*/ 194763 h 409575"/>
              <a:gd name="connsiteX12" fmla="*/ 248197 w 409575"/>
              <a:gd name="connsiteY12" fmla="*/ 180761 h 409575"/>
              <a:gd name="connsiteX13" fmla="*/ 315158 w 409575"/>
              <a:gd name="connsiteY13" fmla="*/ 113895 h 409575"/>
              <a:gd name="connsiteX14" fmla="*/ 350781 w 409575"/>
              <a:gd name="connsiteY14" fmla="*/ 108561 h 409575"/>
              <a:gd name="connsiteX15" fmla="*/ 360592 w 409575"/>
              <a:gd name="connsiteY15" fmla="*/ 95321 h 409575"/>
              <a:gd name="connsiteX16" fmla="*/ 347257 w 409575"/>
              <a:gd name="connsiteY16" fmla="*/ 85511 h 409575"/>
              <a:gd name="connsiteX17" fmla="*/ 322777 w 409575"/>
              <a:gd name="connsiteY17" fmla="*/ 89225 h 409575"/>
              <a:gd name="connsiteX18" fmla="*/ 326302 w 409575"/>
              <a:gd name="connsiteY18" fmla="*/ 65699 h 409575"/>
              <a:gd name="connsiteX19" fmla="*/ 317825 w 409575"/>
              <a:gd name="connsiteY19" fmla="*/ 52364 h 409575"/>
              <a:gd name="connsiteX20" fmla="*/ 303251 w 409575"/>
              <a:gd name="connsiteY20" fmla="*/ 61889 h 409575"/>
              <a:gd name="connsiteX21" fmla="*/ 297822 w 409575"/>
              <a:gd name="connsiteY21" fmla="*/ 98179 h 409575"/>
              <a:gd name="connsiteX22" fmla="*/ 231623 w 409575"/>
              <a:gd name="connsiteY22" fmla="*/ 164282 h 409575"/>
              <a:gd name="connsiteX23" fmla="*/ 217336 w 409575"/>
              <a:gd name="connsiteY23" fmla="*/ 158282 h 409575"/>
              <a:gd name="connsiteX24" fmla="*/ 217336 w 409575"/>
              <a:gd name="connsiteY24" fmla="*/ 119420 h 409575"/>
              <a:gd name="connsiteX25" fmla="*/ 224479 w 409575"/>
              <a:gd name="connsiteY25" fmla="*/ 119420 h 409575"/>
              <a:gd name="connsiteX26" fmla="*/ 236386 w 409575"/>
              <a:gd name="connsiteY26" fmla="*/ 109038 h 409575"/>
              <a:gd name="connsiteX27" fmla="*/ 224765 w 409575"/>
              <a:gd name="connsiteY27" fmla="*/ 96083 h 409575"/>
              <a:gd name="connsiteX28" fmla="*/ 217336 w 409575"/>
              <a:gd name="connsiteY28" fmla="*/ 96083 h 409575"/>
              <a:gd name="connsiteX29" fmla="*/ 217336 w 409575"/>
              <a:gd name="connsiteY29" fmla="*/ 79891 h 409575"/>
              <a:gd name="connsiteX30" fmla="*/ 250864 w 409575"/>
              <a:gd name="connsiteY30" fmla="*/ 44458 h 409575"/>
              <a:gd name="connsiteX31" fmla="*/ 249435 w 409575"/>
              <a:gd name="connsiteY31" fmla="*/ 27122 h 409575"/>
              <a:gd name="connsiteX32" fmla="*/ 233719 w 409575"/>
              <a:gd name="connsiteY32" fmla="*/ 28646 h 409575"/>
              <a:gd name="connsiteX33" fmla="*/ 217336 w 409575"/>
              <a:gd name="connsiteY33" fmla="*/ 45887 h 409575"/>
              <a:gd name="connsiteX34" fmla="*/ 217336 w 409575"/>
              <a:gd name="connsiteY34" fmla="*/ 19121 h 409575"/>
              <a:gd name="connsiteX35" fmla="*/ 206953 w 409575"/>
              <a:gd name="connsiteY35" fmla="*/ 7215 h 409575"/>
              <a:gd name="connsiteX36" fmla="*/ 194000 w 409575"/>
              <a:gd name="connsiteY36" fmla="*/ 18836 h 409575"/>
              <a:gd name="connsiteX37" fmla="*/ 194000 w 409575"/>
              <a:gd name="connsiteY37" fmla="*/ 45982 h 409575"/>
              <a:gd name="connsiteX38" fmla="*/ 177617 w 409575"/>
              <a:gd name="connsiteY38" fmla="*/ 28646 h 409575"/>
              <a:gd name="connsiteX39" fmla="*/ 161138 w 409575"/>
              <a:gd name="connsiteY39" fmla="*/ 28265 h 409575"/>
              <a:gd name="connsiteX40" fmla="*/ 160757 w 409575"/>
              <a:gd name="connsiteY40" fmla="*/ 44744 h 409575"/>
              <a:gd name="connsiteX41" fmla="*/ 194761 w 409575"/>
              <a:gd name="connsiteY41" fmla="*/ 79605 h 409575"/>
              <a:gd name="connsiteX42" fmla="*/ 194761 w 409575"/>
              <a:gd name="connsiteY42" fmla="*/ 95988 h 409575"/>
              <a:gd name="connsiteX43" fmla="*/ 186760 w 409575"/>
              <a:gd name="connsiteY43" fmla="*/ 95988 h 409575"/>
              <a:gd name="connsiteX44" fmla="*/ 175140 w 409575"/>
              <a:gd name="connsiteY44" fmla="*/ 107990 h 409575"/>
              <a:gd name="connsiteX45" fmla="*/ 186760 w 409575"/>
              <a:gd name="connsiteY45" fmla="*/ 119324 h 409575"/>
              <a:gd name="connsiteX46" fmla="*/ 194000 w 409575"/>
              <a:gd name="connsiteY46" fmla="*/ 119324 h 409575"/>
              <a:gd name="connsiteX47" fmla="*/ 194000 w 409575"/>
              <a:gd name="connsiteY47" fmla="*/ 158091 h 409575"/>
              <a:gd name="connsiteX48" fmla="*/ 181808 w 409575"/>
              <a:gd name="connsiteY48" fmla="*/ 162854 h 409575"/>
              <a:gd name="connsiteX49" fmla="*/ 115704 w 409575"/>
              <a:gd name="connsiteY49" fmla="*/ 96750 h 409575"/>
              <a:gd name="connsiteX50" fmla="*/ 110179 w 409575"/>
              <a:gd name="connsiteY50" fmla="*/ 60270 h 409575"/>
              <a:gd name="connsiteX51" fmla="*/ 96844 w 409575"/>
              <a:gd name="connsiteY51" fmla="*/ 50459 h 409575"/>
              <a:gd name="connsiteX52" fmla="*/ 87034 w 409575"/>
              <a:gd name="connsiteY52" fmla="*/ 63794 h 409575"/>
              <a:gd name="connsiteX53" fmla="*/ 90653 w 409575"/>
              <a:gd name="connsiteY53" fmla="*/ 87701 h 409575"/>
              <a:gd name="connsiteX54" fmla="*/ 66174 w 409575"/>
              <a:gd name="connsiteY54" fmla="*/ 83987 h 409575"/>
              <a:gd name="connsiteX55" fmla="*/ 52839 w 409575"/>
              <a:gd name="connsiteY55" fmla="*/ 93797 h 409575"/>
              <a:gd name="connsiteX56" fmla="*/ 62650 w 409575"/>
              <a:gd name="connsiteY56" fmla="*/ 107132 h 409575"/>
              <a:gd name="connsiteX57" fmla="*/ 98368 w 409575"/>
              <a:gd name="connsiteY57" fmla="*/ 112466 h 409575"/>
              <a:gd name="connsiteX58" fmla="*/ 164472 w 409575"/>
              <a:gd name="connsiteY58" fmla="*/ 178570 h 409575"/>
              <a:gd name="connsiteX59" fmla="*/ 157328 w 409575"/>
              <a:gd name="connsiteY59" fmla="*/ 194667 h 409575"/>
              <a:gd name="connsiteX60" fmla="*/ 119324 w 409575"/>
              <a:gd name="connsiteY60" fmla="*/ 194667 h 409575"/>
              <a:gd name="connsiteX61" fmla="*/ 119324 w 409575"/>
              <a:gd name="connsiteY61" fmla="*/ 187523 h 409575"/>
              <a:gd name="connsiteX62" fmla="*/ 108941 w 409575"/>
              <a:gd name="connsiteY62" fmla="*/ 175617 h 409575"/>
              <a:gd name="connsiteX63" fmla="*/ 95987 w 409575"/>
              <a:gd name="connsiteY63" fmla="*/ 187238 h 409575"/>
              <a:gd name="connsiteX64" fmla="*/ 95987 w 409575"/>
              <a:gd name="connsiteY64" fmla="*/ 194667 h 409575"/>
              <a:gd name="connsiteX65" fmla="*/ 79795 w 409575"/>
              <a:gd name="connsiteY65" fmla="*/ 194667 h 409575"/>
              <a:gd name="connsiteX66" fmla="*/ 44362 w 409575"/>
              <a:gd name="connsiteY66" fmla="*/ 161139 h 409575"/>
              <a:gd name="connsiteX67" fmla="*/ 27884 w 409575"/>
              <a:gd name="connsiteY67" fmla="*/ 161615 h 409575"/>
              <a:gd name="connsiteX68" fmla="*/ 28360 w 409575"/>
              <a:gd name="connsiteY68" fmla="*/ 178094 h 409575"/>
              <a:gd name="connsiteX69" fmla="*/ 45886 w 409575"/>
              <a:gd name="connsiteY69" fmla="*/ 194667 h 409575"/>
              <a:gd name="connsiteX70" fmla="*/ 18835 w 409575"/>
              <a:gd name="connsiteY70" fmla="*/ 194667 h 409575"/>
              <a:gd name="connsiteX71" fmla="*/ 7214 w 409575"/>
              <a:gd name="connsiteY71" fmla="*/ 207621 h 409575"/>
              <a:gd name="connsiteX72" fmla="*/ 19120 w 409575"/>
              <a:gd name="connsiteY72" fmla="*/ 218004 h 409575"/>
              <a:gd name="connsiteX73" fmla="*/ 45600 w 409575"/>
              <a:gd name="connsiteY73" fmla="*/ 218004 h 409575"/>
              <a:gd name="connsiteX74" fmla="*/ 28264 w 409575"/>
              <a:gd name="connsiteY74" fmla="*/ 234672 h 409575"/>
              <a:gd name="connsiteX75" fmla="*/ 27884 w 409575"/>
              <a:gd name="connsiteY75" fmla="*/ 251150 h 409575"/>
              <a:gd name="connsiteX76" fmla="*/ 36266 w 409575"/>
              <a:gd name="connsiteY76" fmla="*/ 254770 h 409575"/>
              <a:gd name="connsiteX77" fmla="*/ 44362 w 409575"/>
              <a:gd name="connsiteY77" fmla="*/ 251531 h 409575"/>
              <a:gd name="connsiteX78" fmla="*/ 79223 w 409575"/>
              <a:gd name="connsiteY78" fmla="*/ 218861 h 409575"/>
              <a:gd name="connsiteX79" fmla="*/ 95892 w 409575"/>
              <a:gd name="connsiteY79" fmla="*/ 218861 h 409575"/>
              <a:gd name="connsiteX80" fmla="*/ 95892 w 409575"/>
              <a:gd name="connsiteY80" fmla="*/ 225528 h 409575"/>
              <a:gd name="connsiteX81" fmla="*/ 107512 w 409575"/>
              <a:gd name="connsiteY81" fmla="*/ 237149 h 409575"/>
              <a:gd name="connsiteX82" fmla="*/ 119228 w 409575"/>
              <a:gd name="connsiteY82" fmla="*/ 225528 h 409575"/>
              <a:gd name="connsiteX83" fmla="*/ 119228 w 409575"/>
              <a:gd name="connsiteY83" fmla="*/ 218099 h 409575"/>
              <a:gd name="connsiteX84" fmla="*/ 157424 w 409575"/>
              <a:gd name="connsiteY84" fmla="*/ 218099 h 409575"/>
              <a:gd name="connsiteX85" fmla="*/ 163329 w 409575"/>
              <a:gd name="connsiteY85" fmla="*/ 232386 h 409575"/>
              <a:gd name="connsiteX86" fmla="*/ 97702 w 409575"/>
              <a:gd name="connsiteY86" fmla="*/ 298204 h 409575"/>
              <a:gd name="connsiteX87" fmla="*/ 61507 w 409575"/>
              <a:gd name="connsiteY87" fmla="*/ 303633 h 409575"/>
              <a:gd name="connsiteX88" fmla="*/ 51696 w 409575"/>
              <a:gd name="connsiteY88" fmla="*/ 316873 h 409575"/>
              <a:gd name="connsiteX89" fmla="*/ 63221 w 409575"/>
              <a:gd name="connsiteY89" fmla="*/ 326779 h 409575"/>
              <a:gd name="connsiteX90" fmla="*/ 64936 w 409575"/>
              <a:gd name="connsiteY90" fmla="*/ 326684 h 409575"/>
              <a:gd name="connsiteX91" fmla="*/ 88748 w 409575"/>
              <a:gd name="connsiteY91" fmla="*/ 323064 h 409575"/>
              <a:gd name="connsiteX92" fmla="*/ 85129 w 409575"/>
              <a:gd name="connsiteY92" fmla="*/ 347163 h 409575"/>
              <a:gd name="connsiteX93" fmla="*/ 93511 w 409575"/>
              <a:gd name="connsiteY93" fmla="*/ 360402 h 409575"/>
              <a:gd name="connsiteX94" fmla="*/ 96559 w 409575"/>
              <a:gd name="connsiteY94" fmla="*/ 360783 h 409575"/>
              <a:gd name="connsiteX95" fmla="*/ 108084 w 409575"/>
              <a:gd name="connsiteY95" fmla="*/ 350877 h 409575"/>
              <a:gd name="connsiteX96" fmla="*/ 113418 w 409575"/>
              <a:gd name="connsiteY96" fmla="*/ 315254 h 409575"/>
              <a:gd name="connsiteX97" fmla="*/ 179902 w 409575"/>
              <a:gd name="connsiteY97" fmla="*/ 248579 h 409575"/>
              <a:gd name="connsiteX98" fmla="*/ 193809 w 409575"/>
              <a:gd name="connsiteY98" fmla="*/ 254294 h 409575"/>
              <a:gd name="connsiteX99" fmla="*/ 193809 w 409575"/>
              <a:gd name="connsiteY99" fmla="*/ 293156 h 409575"/>
              <a:gd name="connsiteX100" fmla="*/ 186379 w 409575"/>
              <a:gd name="connsiteY100" fmla="*/ 293156 h 409575"/>
              <a:gd name="connsiteX101" fmla="*/ 174759 w 409575"/>
              <a:gd name="connsiteY101" fmla="*/ 304776 h 409575"/>
              <a:gd name="connsiteX102" fmla="*/ 186379 w 409575"/>
              <a:gd name="connsiteY102" fmla="*/ 316397 h 409575"/>
              <a:gd name="connsiteX103" fmla="*/ 193809 w 409575"/>
              <a:gd name="connsiteY103" fmla="*/ 316397 h 409575"/>
              <a:gd name="connsiteX104" fmla="*/ 193809 w 409575"/>
              <a:gd name="connsiteY104" fmla="*/ 332589 h 409575"/>
              <a:gd name="connsiteX105" fmla="*/ 160281 w 409575"/>
              <a:gd name="connsiteY105" fmla="*/ 368022 h 409575"/>
              <a:gd name="connsiteX106" fmla="*/ 160757 w 409575"/>
              <a:gd name="connsiteY106" fmla="*/ 384500 h 409575"/>
              <a:gd name="connsiteX107" fmla="*/ 168758 w 409575"/>
              <a:gd name="connsiteY107" fmla="*/ 387644 h 409575"/>
              <a:gd name="connsiteX108" fmla="*/ 177235 w 409575"/>
              <a:gd name="connsiteY108" fmla="*/ 384024 h 409575"/>
              <a:gd name="connsiteX109" fmla="*/ 193809 w 409575"/>
              <a:gd name="connsiteY109" fmla="*/ 366498 h 409575"/>
              <a:gd name="connsiteX110" fmla="*/ 193809 w 409575"/>
              <a:gd name="connsiteY110" fmla="*/ 393549 h 409575"/>
              <a:gd name="connsiteX111" fmla="*/ 205429 w 409575"/>
              <a:gd name="connsiteY111" fmla="*/ 405170 h 409575"/>
              <a:gd name="connsiteX112" fmla="*/ 217050 w 409575"/>
              <a:gd name="connsiteY112" fmla="*/ 393549 h 409575"/>
              <a:gd name="connsiteX113" fmla="*/ 217050 w 409575"/>
              <a:gd name="connsiteY113" fmla="*/ 366403 h 409575"/>
              <a:gd name="connsiteX114" fmla="*/ 233909 w 409575"/>
              <a:gd name="connsiteY114" fmla="*/ 383738 h 409575"/>
              <a:gd name="connsiteX115" fmla="*/ 250387 w 409575"/>
              <a:gd name="connsiteY115" fmla="*/ 384120 h 409575"/>
              <a:gd name="connsiteX116" fmla="*/ 250768 w 409575"/>
              <a:gd name="connsiteY116" fmla="*/ 367641 h 409575"/>
              <a:gd name="connsiteX117" fmla="*/ 217812 w 409575"/>
              <a:gd name="connsiteY117" fmla="*/ 332780 h 409575"/>
              <a:gd name="connsiteX118" fmla="*/ 217812 w 409575"/>
              <a:gd name="connsiteY118" fmla="*/ 316397 h 409575"/>
              <a:gd name="connsiteX119" fmla="*/ 224670 w 409575"/>
              <a:gd name="connsiteY119" fmla="*/ 316397 h 409575"/>
              <a:gd name="connsiteX120" fmla="*/ 236291 w 409575"/>
              <a:gd name="connsiteY120" fmla="*/ 304395 h 409575"/>
              <a:gd name="connsiteX121" fmla="*/ 224670 w 409575"/>
              <a:gd name="connsiteY121" fmla="*/ 293061 h 409575"/>
              <a:gd name="connsiteX122" fmla="*/ 216955 w 409575"/>
              <a:gd name="connsiteY122" fmla="*/ 293061 h 409575"/>
              <a:gd name="connsiteX123" fmla="*/ 216955 w 409575"/>
              <a:gd name="connsiteY123" fmla="*/ 254294 h 409575"/>
              <a:gd name="connsiteX124" fmla="*/ 233052 w 409575"/>
              <a:gd name="connsiteY124" fmla="*/ 247150 h 409575"/>
              <a:gd name="connsiteX125" fmla="*/ 300299 w 409575"/>
              <a:gd name="connsiteY125" fmla="*/ 314397 h 409575"/>
              <a:gd name="connsiteX126" fmla="*/ 305633 w 409575"/>
              <a:gd name="connsiteY126" fmla="*/ 350115 h 409575"/>
              <a:gd name="connsiteX127" fmla="*/ 317158 w 409575"/>
              <a:gd name="connsiteY127" fmla="*/ 360116 h 409575"/>
              <a:gd name="connsiteX128" fmla="*/ 323349 w 409575"/>
              <a:gd name="connsiteY128" fmla="*/ 358307 h 409575"/>
              <a:gd name="connsiteX129" fmla="*/ 328683 w 409575"/>
              <a:gd name="connsiteY129" fmla="*/ 346400 h 409575"/>
              <a:gd name="connsiteX130" fmla="*/ 325063 w 409575"/>
              <a:gd name="connsiteY130" fmla="*/ 322112 h 409575"/>
              <a:gd name="connsiteX131" fmla="*/ 348971 w 409575"/>
              <a:gd name="connsiteY131" fmla="*/ 325731 h 409575"/>
              <a:gd name="connsiteX132" fmla="*/ 350686 w 409575"/>
              <a:gd name="connsiteY132" fmla="*/ 325826 h 409575"/>
              <a:gd name="connsiteX133" fmla="*/ 362211 w 409575"/>
              <a:gd name="connsiteY133" fmla="*/ 315825 h 409575"/>
              <a:gd name="connsiteX134" fmla="*/ 352400 w 409575"/>
              <a:gd name="connsiteY134" fmla="*/ 302490 h 409575"/>
              <a:gd name="connsiteX135" fmla="*/ 315919 w 409575"/>
              <a:gd name="connsiteY135" fmla="*/ 296966 h 409575"/>
              <a:gd name="connsiteX136" fmla="*/ 248673 w 409575"/>
              <a:gd name="connsiteY136" fmla="*/ 229719 h 409575"/>
              <a:gd name="connsiteX137" fmla="*/ 253435 w 409575"/>
              <a:gd name="connsiteY137" fmla="*/ 217527 h 409575"/>
              <a:gd name="connsiteX138" fmla="*/ 292202 w 409575"/>
              <a:gd name="connsiteY138" fmla="*/ 217527 h 409575"/>
              <a:gd name="connsiteX139" fmla="*/ 292202 w 409575"/>
              <a:gd name="connsiteY139" fmla="*/ 224671 h 409575"/>
              <a:gd name="connsiteX140" fmla="*/ 302585 w 409575"/>
              <a:gd name="connsiteY140" fmla="*/ 236577 h 409575"/>
              <a:gd name="connsiteX141" fmla="*/ 315538 w 409575"/>
              <a:gd name="connsiteY141" fmla="*/ 224957 h 409575"/>
              <a:gd name="connsiteX142" fmla="*/ 315538 w 409575"/>
              <a:gd name="connsiteY142" fmla="*/ 217527 h 409575"/>
              <a:gd name="connsiteX143" fmla="*/ 331731 w 409575"/>
              <a:gd name="connsiteY143" fmla="*/ 217527 h 409575"/>
              <a:gd name="connsiteX144" fmla="*/ 367164 w 409575"/>
              <a:gd name="connsiteY144" fmla="*/ 251055 h 409575"/>
              <a:gd name="connsiteX145" fmla="*/ 375165 w 409575"/>
              <a:gd name="connsiteY145" fmla="*/ 254198 h 409575"/>
              <a:gd name="connsiteX146" fmla="*/ 383642 w 409575"/>
              <a:gd name="connsiteY146" fmla="*/ 250579 h 409575"/>
              <a:gd name="connsiteX147" fmla="*/ 383166 w 409575"/>
              <a:gd name="connsiteY147" fmla="*/ 234101 h 409575"/>
              <a:gd name="connsiteX148" fmla="*/ 365640 w 409575"/>
              <a:gd name="connsiteY148" fmla="*/ 217527 h 409575"/>
              <a:gd name="connsiteX149" fmla="*/ 392691 w 409575"/>
              <a:gd name="connsiteY149" fmla="*/ 217527 h 409575"/>
              <a:gd name="connsiteX150" fmla="*/ 404311 w 409575"/>
              <a:gd name="connsiteY150" fmla="*/ 205907 h 409575"/>
              <a:gd name="connsiteX151" fmla="*/ 393262 w 409575"/>
              <a:gd name="connsiteY151" fmla="*/ 194858 h 409575"/>
              <a:gd name="connsiteX152" fmla="*/ 206001 w 409575"/>
              <a:gd name="connsiteY152" fmla="*/ 232767 h 409575"/>
              <a:gd name="connsiteX153" fmla="*/ 179902 w 409575"/>
              <a:gd name="connsiteY153" fmla="*/ 208383 h 409575"/>
              <a:gd name="connsiteX154" fmla="*/ 180093 w 409575"/>
              <a:gd name="connsiteY154" fmla="*/ 206573 h 409575"/>
              <a:gd name="connsiteX155" fmla="*/ 179902 w 409575"/>
              <a:gd name="connsiteY155" fmla="*/ 204764 h 409575"/>
              <a:gd name="connsiteX156" fmla="*/ 206001 w 409575"/>
              <a:gd name="connsiteY156" fmla="*/ 180380 h 409575"/>
              <a:gd name="connsiteX157" fmla="*/ 232195 w 409575"/>
              <a:gd name="connsiteY157" fmla="*/ 206573 h 409575"/>
              <a:gd name="connsiteX158" fmla="*/ 206001 w 409575"/>
              <a:gd name="connsiteY158" fmla="*/ 232767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9575" h="409575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3D66E3B-A593-4EF3-86F3-9E338129876B}"/>
              </a:ext>
            </a:extLst>
          </p:cNvPr>
          <p:cNvGrpSpPr/>
          <p:nvPr/>
        </p:nvGrpSpPr>
        <p:grpSpPr>
          <a:xfrm>
            <a:off x="2492740" y="2304967"/>
            <a:ext cx="386620" cy="386702"/>
            <a:chOff x="780526" y="4204963"/>
            <a:chExt cx="386620" cy="386702"/>
          </a:xfrm>
          <a:solidFill>
            <a:schemeClr val="bg1"/>
          </a:soli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866BF8D-4CCE-4ED2-BEE1-A1DE556036FA}"/>
                </a:ext>
              </a:extLst>
            </p:cNvPr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0BF6B38-44C2-4F67-8CB0-4237E92429E7}"/>
                </a:ext>
              </a:extLst>
            </p:cNvPr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>
                <a:gd name="connsiteX0" fmla="*/ 43759 w 57150"/>
                <a:gd name="connsiteY0" fmla="*/ 7144 h 38100"/>
                <a:gd name="connsiteX1" fmla="*/ 19756 w 57150"/>
                <a:gd name="connsiteY1" fmla="*/ 7144 h 38100"/>
                <a:gd name="connsiteX2" fmla="*/ 7183 w 57150"/>
                <a:gd name="connsiteY2" fmla="*/ 20383 h 38100"/>
                <a:gd name="connsiteX3" fmla="*/ 19375 w 57150"/>
                <a:gd name="connsiteY3" fmla="*/ 31528 h 38100"/>
                <a:gd name="connsiteX4" fmla="*/ 43378 w 57150"/>
                <a:gd name="connsiteY4" fmla="*/ 31528 h 38100"/>
                <a:gd name="connsiteX5" fmla="*/ 55951 w 57150"/>
                <a:gd name="connsiteY5" fmla="*/ 18288 h 38100"/>
                <a:gd name="connsiteX6" fmla="*/ 43759 w 57150"/>
                <a:gd name="connsiteY6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40D9EE7B-641A-4479-A7ED-FB9AF6E0A30F}"/>
                </a:ext>
              </a:extLst>
            </p:cNvPr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>
                <a:gd name="connsiteX0" fmla="*/ 7144 w 38100"/>
                <a:gd name="connsiteY0" fmla="*/ 19768 h 57150"/>
                <a:gd name="connsiteX1" fmla="*/ 7144 w 38100"/>
                <a:gd name="connsiteY1" fmla="*/ 43390 h 57150"/>
                <a:gd name="connsiteX2" fmla="*/ 20383 w 38100"/>
                <a:gd name="connsiteY2" fmla="*/ 55963 h 57150"/>
                <a:gd name="connsiteX3" fmla="*/ 31528 w 38100"/>
                <a:gd name="connsiteY3" fmla="*/ 43771 h 57150"/>
                <a:gd name="connsiteX4" fmla="*/ 31528 w 38100"/>
                <a:gd name="connsiteY4" fmla="*/ 19387 h 57150"/>
                <a:gd name="connsiteX5" fmla="*/ 20383 w 38100"/>
                <a:gd name="connsiteY5" fmla="*/ 7195 h 57150"/>
                <a:gd name="connsiteX6" fmla="*/ 7144 w 38100"/>
                <a:gd name="connsiteY6" fmla="*/ 1976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B9327D9-3516-4AFD-912B-0C0BF7D89C73}"/>
                </a:ext>
              </a:extLst>
            </p:cNvPr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>
                <a:gd name="connsiteX0" fmla="*/ 7144 w 38100"/>
                <a:gd name="connsiteY0" fmla="*/ 19755 h 57150"/>
                <a:gd name="connsiteX1" fmla="*/ 7144 w 38100"/>
                <a:gd name="connsiteY1" fmla="*/ 43377 h 57150"/>
                <a:gd name="connsiteX2" fmla="*/ 20383 w 38100"/>
                <a:gd name="connsiteY2" fmla="*/ 55950 h 57150"/>
                <a:gd name="connsiteX3" fmla="*/ 31528 w 38100"/>
                <a:gd name="connsiteY3" fmla="*/ 43758 h 57150"/>
                <a:gd name="connsiteX4" fmla="*/ 31528 w 38100"/>
                <a:gd name="connsiteY4" fmla="*/ 19374 h 57150"/>
                <a:gd name="connsiteX5" fmla="*/ 20383 w 38100"/>
                <a:gd name="connsiteY5" fmla="*/ 7182 h 57150"/>
                <a:gd name="connsiteX6" fmla="*/ 7144 w 38100"/>
                <a:gd name="connsiteY6" fmla="*/ 197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5715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A6065D1D-18EA-4B76-8F9E-B948DAAB51C4}"/>
                </a:ext>
              </a:extLst>
            </p:cNvPr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7639875-EFD4-40FC-A182-D082B829D3CD}"/>
                </a:ext>
              </a:extLst>
            </p:cNvPr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>
                <a:gd name="connsiteX0" fmla="*/ 42538 w 47625"/>
                <a:gd name="connsiteY0" fmla="*/ 34727 h 57150"/>
                <a:gd name="connsiteX1" fmla="*/ 30156 w 47625"/>
                <a:gd name="connsiteY1" fmla="*/ 13296 h 57150"/>
                <a:gd name="connsiteX2" fmla="*/ 13296 w 47625"/>
                <a:gd name="connsiteY2" fmla="*/ 8819 h 57150"/>
                <a:gd name="connsiteX3" fmla="*/ 8820 w 47625"/>
                <a:gd name="connsiteY3" fmla="*/ 25679 h 57150"/>
                <a:gd name="connsiteX4" fmla="*/ 21202 w 47625"/>
                <a:gd name="connsiteY4" fmla="*/ 47110 h 57150"/>
                <a:gd name="connsiteX5" fmla="*/ 38061 w 47625"/>
                <a:gd name="connsiteY5" fmla="*/ 51587 h 57150"/>
                <a:gd name="connsiteX6" fmla="*/ 42538 w 47625"/>
                <a:gd name="connsiteY6" fmla="*/ 347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48342CC-1AFD-4616-87E3-5AF43EDF37D5}"/>
                </a:ext>
              </a:extLst>
            </p:cNvPr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6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4FFF647-603C-4BB6-9BDB-E04E5A76B09E}"/>
                </a:ext>
              </a:extLst>
            </p:cNvPr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>
                <a:gd name="connsiteX0" fmla="*/ 47110 w 57150"/>
                <a:gd name="connsiteY0" fmla="*/ 21202 h 47625"/>
                <a:gd name="connsiteX1" fmla="*/ 25679 w 57150"/>
                <a:gd name="connsiteY1" fmla="*/ 8820 h 47625"/>
                <a:gd name="connsiteX2" fmla="*/ 8820 w 57150"/>
                <a:gd name="connsiteY2" fmla="*/ 13296 h 47625"/>
                <a:gd name="connsiteX3" fmla="*/ 13296 w 57150"/>
                <a:gd name="connsiteY3" fmla="*/ 30155 h 47625"/>
                <a:gd name="connsiteX4" fmla="*/ 34728 w 57150"/>
                <a:gd name="connsiteY4" fmla="*/ 42538 h 47625"/>
                <a:gd name="connsiteX5" fmla="*/ 51587 w 57150"/>
                <a:gd name="connsiteY5" fmla="*/ 38061 h 47625"/>
                <a:gd name="connsiteX6" fmla="*/ 47110 w 57150"/>
                <a:gd name="connsiteY6" fmla="*/ 2120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362D082-984F-41C7-9865-42586DF62C3B}"/>
                </a:ext>
              </a:extLst>
            </p:cNvPr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20 h 47625"/>
                <a:gd name="connsiteX2" fmla="*/ 13296 w 57150"/>
                <a:gd name="connsiteY2" fmla="*/ 21202 h 47625"/>
                <a:gd name="connsiteX3" fmla="*/ 8819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5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4AF8BBC-1A13-4383-81D1-BCC5D84F10A0}"/>
                </a:ext>
              </a:extLst>
            </p:cNvPr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>
                <a:gd name="connsiteX0" fmla="*/ 51587 w 57150"/>
                <a:gd name="connsiteY0" fmla="*/ 13296 h 47625"/>
                <a:gd name="connsiteX1" fmla="*/ 34728 w 57150"/>
                <a:gd name="connsiteY1" fmla="*/ 8819 h 47625"/>
                <a:gd name="connsiteX2" fmla="*/ 13296 w 57150"/>
                <a:gd name="connsiteY2" fmla="*/ 21202 h 47625"/>
                <a:gd name="connsiteX3" fmla="*/ 8820 w 57150"/>
                <a:gd name="connsiteY3" fmla="*/ 38061 h 47625"/>
                <a:gd name="connsiteX4" fmla="*/ 25679 w 57150"/>
                <a:gd name="connsiteY4" fmla="*/ 42538 h 47625"/>
                <a:gd name="connsiteX5" fmla="*/ 47110 w 57150"/>
                <a:gd name="connsiteY5" fmla="*/ 30156 h 47625"/>
                <a:gd name="connsiteX6" fmla="*/ 51587 w 57150"/>
                <a:gd name="connsiteY6" fmla="*/ 13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57A29EE-B7CF-4AE9-8262-AE1CD0015F17}"/>
                </a:ext>
              </a:extLst>
            </p:cNvPr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>
                <a:gd name="connsiteX0" fmla="*/ 38061 w 47625"/>
                <a:gd name="connsiteY0" fmla="*/ 8820 h 57150"/>
                <a:gd name="connsiteX1" fmla="*/ 21202 w 47625"/>
                <a:gd name="connsiteY1" fmla="*/ 13296 h 57150"/>
                <a:gd name="connsiteX2" fmla="*/ 8820 w 47625"/>
                <a:gd name="connsiteY2" fmla="*/ 34728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2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FF88439-7027-46E4-A5C4-846C00E14460}"/>
                </a:ext>
              </a:extLst>
            </p:cNvPr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>
                <a:gd name="connsiteX0" fmla="*/ 38061 w 47625"/>
                <a:gd name="connsiteY0" fmla="*/ 8819 h 57150"/>
                <a:gd name="connsiteX1" fmla="*/ 21202 w 47625"/>
                <a:gd name="connsiteY1" fmla="*/ 13296 h 57150"/>
                <a:gd name="connsiteX2" fmla="*/ 8820 w 47625"/>
                <a:gd name="connsiteY2" fmla="*/ 34727 h 57150"/>
                <a:gd name="connsiteX3" fmla="*/ 13296 w 47625"/>
                <a:gd name="connsiteY3" fmla="*/ 51587 h 57150"/>
                <a:gd name="connsiteX4" fmla="*/ 30156 w 47625"/>
                <a:gd name="connsiteY4" fmla="*/ 47110 h 57150"/>
                <a:gd name="connsiteX5" fmla="*/ 42538 w 47625"/>
                <a:gd name="connsiteY5" fmla="*/ 25679 h 57150"/>
                <a:gd name="connsiteX6" fmla="*/ 38061 w 47625"/>
                <a:gd name="connsiteY6" fmla="*/ 881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5715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68460536-B0A3-4EA4-BBBF-5CC8128A4ADF}"/>
                </a:ext>
              </a:extLst>
            </p:cNvPr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>
                <a:gd name="connsiteX0" fmla="*/ 122492 w 238125"/>
                <a:gd name="connsiteY0" fmla="*/ 7144 h 238125"/>
                <a:gd name="connsiteX1" fmla="*/ 7144 w 238125"/>
                <a:gd name="connsiteY1" fmla="*/ 122491 h 238125"/>
                <a:gd name="connsiteX2" fmla="*/ 122492 w 238125"/>
                <a:gd name="connsiteY2" fmla="*/ 237839 h 238125"/>
                <a:gd name="connsiteX3" fmla="*/ 237839 w 238125"/>
                <a:gd name="connsiteY3" fmla="*/ 122491 h 238125"/>
                <a:gd name="connsiteX4" fmla="*/ 122492 w 238125"/>
                <a:gd name="connsiteY4" fmla="*/ 7144 h 238125"/>
                <a:gd name="connsiteX5" fmla="*/ 122492 w 238125"/>
                <a:gd name="connsiteY5" fmla="*/ 213074 h 238125"/>
                <a:gd name="connsiteX6" fmla="*/ 31909 w 238125"/>
                <a:gd name="connsiteY6" fmla="*/ 122491 h 238125"/>
                <a:gd name="connsiteX7" fmla="*/ 122492 w 238125"/>
                <a:gd name="connsiteY7" fmla="*/ 31909 h 238125"/>
                <a:gd name="connsiteX8" fmla="*/ 213074 w 238125"/>
                <a:gd name="connsiteY8" fmla="*/ 122491 h 238125"/>
                <a:gd name="connsiteX9" fmla="*/ 122492 w 238125"/>
                <a:gd name="connsiteY9" fmla="*/ 21307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3E9E84C-C510-4244-B12B-23FE66882E47}"/>
                </a:ext>
              </a:extLst>
            </p:cNvPr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>
                <a:gd name="connsiteX0" fmla="*/ 73057 w 85725"/>
                <a:gd name="connsiteY0" fmla="*/ 7144 h 85725"/>
                <a:gd name="connsiteX1" fmla="*/ 7144 w 85725"/>
                <a:gd name="connsiteY1" fmla="*/ 73057 h 85725"/>
                <a:gd name="connsiteX2" fmla="*/ 19526 w 85725"/>
                <a:gd name="connsiteY2" fmla="*/ 85439 h 85725"/>
                <a:gd name="connsiteX3" fmla="*/ 31909 w 85725"/>
                <a:gd name="connsiteY3" fmla="*/ 73057 h 85725"/>
                <a:gd name="connsiteX4" fmla="*/ 73057 w 85725"/>
                <a:gd name="connsiteY4" fmla="*/ 31909 h 85725"/>
                <a:gd name="connsiteX5" fmla="*/ 85439 w 85725"/>
                <a:gd name="connsiteY5" fmla="*/ 19526 h 85725"/>
                <a:gd name="connsiteX6" fmla="*/ 73057 w 85725"/>
                <a:gd name="connsiteY6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85725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0BA9764-FADF-411C-A02B-1875F5AA68EE}"/>
              </a:ext>
            </a:extLst>
          </p:cNvPr>
          <p:cNvSpPr/>
          <p:nvPr/>
        </p:nvSpPr>
        <p:spPr>
          <a:xfrm>
            <a:off x="9308735" y="2304967"/>
            <a:ext cx="390525" cy="390525"/>
          </a:xfrm>
          <a:custGeom>
            <a:avLst/>
            <a:gdLst>
              <a:gd name="connsiteX0" fmla="*/ 370998 w 390525"/>
              <a:gd name="connsiteY0" fmla="*/ 123634 h 390525"/>
              <a:gd name="connsiteX1" fmla="*/ 195834 w 390525"/>
              <a:gd name="connsiteY1" fmla="*/ 7144 h 390525"/>
              <a:gd name="connsiteX2" fmla="*/ 7144 w 390525"/>
              <a:gd name="connsiteY2" fmla="*/ 197358 h 390525"/>
              <a:gd name="connsiteX3" fmla="*/ 195834 w 390525"/>
              <a:gd name="connsiteY3" fmla="*/ 386048 h 390525"/>
              <a:gd name="connsiteX4" fmla="*/ 386048 w 390525"/>
              <a:gd name="connsiteY4" fmla="*/ 197358 h 390525"/>
              <a:gd name="connsiteX5" fmla="*/ 370998 w 390525"/>
              <a:gd name="connsiteY5" fmla="*/ 123634 h 390525"/>
              <a:gd name="connsiteX6" fmla="*/ 354044 w 390525"/>
              <a:gd name="connsiteY6" fmla="*/ 140779 h 390525"/>
              <a:gd name="connsiteX7" fmla="*/ 285369 w 390525"/>
              <a:gd name="connsiteY7" fmla="*/ 107823 h 390525"/>
              <a:gd name="connsiteX8" fmla="*/ 252317 w 390525"/>
              <a:gd name="connsiteY8" fmla="*/ 39148 h 390525"/>
              <a:gd name="connsiteX9" fmla="*/ 354044 w 390525"/>
              <a:gd name="connsiteY9" fmla="*/ 140779 h 390525"/>
              <a:gd name="connsiteX10" fmla="*/ 286321 w 390525"/>
              <a:gd name="connsiteY10" fmla="*/ 186214 h 390525"/>
              <a:gd name="connsiteX11" fmla="*/ 297275 w 390525"/>
              <a:gd name="connsiteY11" fmla="*/ 197263 h 390525"/>
              <a:gd name="connsiteX12" fmla="*/ 286321 w 390525"/>
              <a:gd name="connsiteY12" fmla="*/ 208312 h 390525"/>
              <a:gd name="connsiteX13" fmla="*/ 286226 w 390525"/>
              <a:gd name="connsiteY13" fmla="*/ 208312 h 390525"/>
              <a:gd name="connsiteX14" fmla="*/ 285655 w 390525"/>
              <a:gd name="connsiteY14" fmla="*/ 208312 h 390525"/>
              <a:gd name="connsiteX15" fmla="*/ 275082 w 390525"/>
              <a:gd name="connsiteY15" fmla="*/ 197263 h 390525"/>
              <a:gd name="connsiteX16" fmla="*/ 275082 w 390525"/>
              <a:gd name="connsiteY16" fmla="*/ 197263 h 390525"/>
              <a:gd name="connsiteX17" fmla="*/ 275082 w 390525"/>
              <a:gd name="connsiteY17" fmla="*/ 197263 h 390525"/>
              <a:gd name="connsiteX18" fmla="*/ 285369 w 390525"/>
              <a:gd name="connsiteY18" fmla="*/ 186214 h 390525"/>
              <a:gd name="connsiteX19" fmla="*/ 285464 w 390525"/>
              <a:gd name="connsiteY19" fmla="*/ 186214 h 390525"/>
              <a:gd name="connsiteX20" fmla="*/ 286131 w 390525"/>
              <a:gd name="connsiteY20" fmla="*/ 186214 h 390525"/>
              <a:gd name="connsiteX21" fmla="*/ 286321 w 390525"/>
              <a:gd name="connsiteY21" fmla="*/ 186214 h 390525"/>
              <a:gd name="connsiteX22" fmla="*/ 206978 w 390525"/>
              <a:gd name="connsiteY22" fmla="*/ 31147 h 390525"/>
              <a:gd name="connsiteX23" fmla="*/ 260318 w 390525"/>
              <a:gd name="connsiteY23" fmla="*/ 101822 h 390525"/>
              <a:gd name="connsiteX24" fmla="*/ 206978 w 390525"/>
              <a:gd name="connsiteY24" fmla="*/ 96012 h 390525"/>
              <a:gd name="connsiteX25" fmla="*/ 206978 w 390525"/>
              <a:gd name="connsiteY25" fmla="*/ 31147 h 390525"/>
              <a:gd name="connsiteX26" fmla="*/ 206978 w 390525"/>
              <a:gd name="connsiteY26" fmla="*/ 118300 h 390525"/>
              <a:gd name="connsiteX27" fmla="*/ 267176 w 390525"/>
              <a:gd name="connsiteY27" fmla="*/ 126016 h 390525"/>
              <a:gd name="connsiteX28" fmla="*/ 273653 w 390525"/>
              <a:gd name="connsiteY28" fmla="*/ 166497 h 390525"/>
              <a:gd name="connsiteX29" fmla="*/ 254794 w 390525"/>
              <a:gd name="connsiteY29" fmla="*/ 186214 h 390525"/>
              <a:gd name="connsiteX30" fmla="*/ 206978 w 390525"/>
              <a:gd name="connsiteY30" fmla="*/ 186214 h 390525"/>
              <a:gd name="connsiteX31" fmla="*/ 206978 w 390525"/>
              <a:gd name="connsiteY31" fmla="*/ 118300 h 390525"/>
              <a:gd name="connsiteX32" fmla="*/ 206978 w 390525"/>
              <a:gd name="connsiteY32" fmla="*/ 208407 h 390525"/>
              <a:gd name="connsiteX33" fmla="*/ 254794 w 390525"/>
              <a:gd name="connsiteY33" fmla="*/ 208407 h 390525"/>
              <a:gd name="connsiteX34" fmla="*/ 273653 w 390525"/>
              <a:gd name="connsiteY34" fmla="*/ 228124 h 390525"/>
              <a:gd name="connsiteX35" fmla="*/ 267462 w 390525"/>
              <a:gd name="connsiteY35" fmla="*/ 267176 h 390525"/>
              <a:gd name="connsiteX36" fmla="*/ 226695 w 390525"/>
              <a:gd name="connsiteY36" fmla="*/ 273558 h 390525"/>
              <a:gd name="connsiteX37" fmla="*/ 206883 w 390525"/>
              <a:gd name="connsiteY37" fmla="*/ 254603 h 390525"/>
              <a:gd name="connsiteX38" fmla="*/ 206883 w 390525"/>
              <a:gd name="connsiteY38" fmla="*/ 208407 h 390525"/>
              <a:gd name="connsiteX39" fmla="*/ 139255 w 390525"/>
              <a:gd name="connsiteY39" fmla="*/ 39338 h 390525"/>
              <a:gd name="connsiteX40" fmla="*/ 119063 w 390525"/>
              <a:gd name="connsiteY40" fmla="*/ 73819 h 390525"/>
              <a:gd name="connsiteX41" fmla="*/ 118110 w 390525"/>
              <a:gd name="connsiteY41" fmla="*/ 73819 h 390525"/>
              <a:gd name="connsiteX42" fmla="*/ 85630 w 390525"/>
              <a:gd name="connsiteY42" fmla="*/ 114395 h 390525"/>
              <a:gd name="connsiteX43" fmla="*/ 39338 w 390525"/>
              <a:gd name="connsiteY43" fmla="*/ 139922 h 390525"/>
              <a:gd name="connsiteX44" fmla="*/ 139255 w 390525"/>
              <a:gd name="connsiteY44" fmla="*/ 39338 h 390525"/>
              <a:gd name="connsiteX45" fmla="*/ 129254 w 390525"/>
              <a:gd name="connsiteY45" fmla="*/ 107061 h 390525"/>
              <a:gd name="connsiteX46" fmla="*/ 118110 w 390525"/>
              <a:gd name="connsiteY46" fmla="*/ 118205 h 390525"/>
              <a:gd name="connsiteX47" fmla="*/ 106966 w 390525"/>
              <a:gd name="connsiteY47" fmla="*/ 107061 h 390525"/>
              <a:gd name="connsiteX48" fmla="*/ 118110 w 390525"/>
              <a:gd name="connsiteY48" fmla="*/ 95917 h 390525"/>
              <a:gd name="connsiteX49" fmla="*/ 129254 w 390525"/>
              <a:gd name="connsiteY49" fmla="*/ 107061 h 390525"/>
              <a:gd name="connsiteX50" fmla="*/ 97917 w 390525"/>
              <a:gd name="connsiteY50" fmla="*/ 133541 h 390525"/>
              <a:gd name="connsiteX51" fmla="*/ 101060 w 390525"/>
              <a:gd name="connsiteY51" fmla="*/ 135636 h 390525"/>
              <a:gd name="connsiteX52" fmla="*/ 96107 w 390525"/>
              <a:gd name="connsiteY52" fmla="*/ 186309 h 390525"/>
              <a:gd name="connsiteX53" fmla="*/ 31146 w 390525"/>
              <a:gd name="connsiteY53" fmla="*/ 186309 h 390525"/>
              <a:gd name="connsiteX54" fmla="*/ 97917 w 390525"/>
              <a:gd name="connsiteY54" fmla="*/ 133541 h 390525"/>
              <a:gd name="connsiteX55" fmla="*/ 96107 w 390525"/>
              <a:gd name="connsiteY55" fmla="*/ 208407 h 390525"/>
              <a:gd name="connsiteX56" fmla="*/ 101536 w 390525"/>
              <a:gd name="connsiteY56" fmla="*/ 260890 h 390525"/>
              <a:gd name="connsiteX57" fmla="*/ 31146 w 390525"/>
              <a:gd name="connsiteY57" fmla="*/ 208407 h 390525"/>
              <a:gd name="connsiteX58" fmla="*/ 96107 w 390525"/>
              <a:gd name="connsiteY58" fmla="*/ 208407 h 390525"/>
              <a:gd name="connsiteX59" fmla="*/ 39148 w 390525"/>
              <a:gd name="connsiteY59" fmla="*/ 253746 h 390525"/>
              <a:gd name="connsiteX60" fmla="*/ 107156 w 390525"/>
              <a:gd name="connsiteY60" fmla="*/ 285845 h 390525"/>
              <a:gd name="connsiteX61" fmla="*/ 139351 w 390525"/>
              <a:gd name="connsiteY61" fmla="*/ 354044 h 390525"/>
              <a:gd name="connsiteX62" fmla="*/ 39148 w 390525"/>
              <a:gd name="connsiteY62" fmla="*/ 253746 h 390525"/>
              <a:gd name="connsiteX63" fmla="*/ 184785 w 390525"/>
              <a:gd name="connsiteY63" fmla="*/ 361950 h 390525"/>
              <a:gd name="connsiteX64" fmla="*/ 132207 w 390525"/>
              <a:gd name="connsiteY64" fmla="*/ 291560 h 390525"/>
              <a:gd name="connsiteX65" fmla="*/ 164020 w 390525"/>
              <a:gd name="connsiteY65" fmla="*/ 295846 h 390525"/>
              <a:gd name="connsiteX66" fmla="*/ 184785 w 390525"/>
              <a:gd name="connsiteY66" fmla="*/ 317563 h 390525"/>
              <a:gd name="connsiteX67" fmla="*/ 184785 w 390525"/>
              <a:gd name="connsiteY67" fmla="*/ 361950 h 390525"/>
              <a:gd name="connsiteX68" fmla="*/ 184785 w 390525"/>
              <a:gd name="connsiteY68" fmla="*/ 254794 h 390525"/>
              <a:gd name="connsiteX69" fmla="*/ 164972 w 390525"/>
              <a:gd name="connsiteY69" fmla="*/ 273653 h 390525"/>
              <a:gd name="connsiteX70" fmla="*/ 125539 w 390525"/>
              <a:gd name="connsiteY70" fmla="*/ 267557 h 390525"/>
              <a:gd name="connsiteX71" fmla="*/ 118300 w 390525"/>
              <a:gd name="connsiteY71" fmla="*/ 208502 h 390525"/>
              <a:gd name="connsiteX72" fmla="*/ 184689 w 390525"/>
              <a:gd name="connsiteY72" fmla="*/ 208502 h 390525"/>
              <a:gd name="connsiteX73" fmla="*/ 184689 w 390525"/>
              <a:gd name="connsiteY73" fmla="*/ 254794 h 390525"/>
              <a:gd name="connsiteX74" fmla="*/ 184785 w 390525"/>
              <a:gd name="connsiteY74" fmla="*/ 186214 h 390525"/>
              <a:gd name="connsiteX75" fmla="*/ 118396 w 390525"/>
              <a:gd name="connsiteY75" fmla="*/ 186214 h 390525"/>
              <a:gd name="connsiteX76" fmla="*/ 122872 w 390525"/>
              <a:gd name="connsiteY76" fmla="*/ 140017 h 390525"/>
              <a:gd name="connsiteX77" fmla="*/ 148209 w 390525"/>
              <a:gd name="connsiteY77" fmla="*/ 121539 h 390525"/>
              <a:gd name="connsiteX78" fmla="*/ 184785 w 390525"/>
              <a:gd name="connsiteY78" fmla="*/ 118396 h 390525"/>
              <a:gd name="connsiteX79" fmla="*/ 184785 w 390525"/>
              <a:gd name="connsiteY79" fmla="*/ 186214 h 390525"/>
              <a:gd name="connsiteX80" fmla="*/ 184785 w 390525"/>
              <a:gd name="connsiteY80" fmla="*/ 96107 h 390525"/>
              <a:gd name="connsiteX81" fmla="*/ 150400 w 390525"/>
              <a:gd name="connsiteY81" fmla="*/ 98774 h 390525"/>
              <a:gd name="connsiteX82" fmla="*/ 139827 w 390525"/>
              <a:gd name="connsiteY82" fmla="*/ 81820 h 390525"/>
              <a:gd name="connsiteX83" fmla="*/ 184689 w 390525"/>
              <a:gd name="connsiteY83" fmla="*/ 31242 h 390525"/>
              <a:gd name="connsiteX84" fmla="*/ 184689 w 390525"/>
              <a:gd name="connsiteY84" fmla="*/ 96107 h 390525"/>
              <a:gd name="connsiteX85" fmla="*/ 195834 w 390525"/>
              <a:gd name="connsiteY85" fmla="*/ 297275 h 390525"/>
              <a:gd name="connsiteX86" fmla="*/ 184785 w 390525"/>
              <a:gd name="connsiteY86" fmla="*/ 286321 h 390525"/>
              <a:gd name="connsiteX87" fmla="*/ 184785 w 390525"/>
              <a:gd name="connsiteY87" fmla="*/ 286226 h 390525"/>
              <a:gd name="connsiteX88" fmla="*/ 184785 w 390525"/>
              <a:gd name="connsiteY88" fmla="*/ 285655 h 390525"/>
              <a:gd name="connsiteX89" fmla="*/ 195834 w 390525"/>
              <a:gd name="connsiteY89" fmla="*/ 275082 h 390525"/>
              <a:gd name="connsiteX90" fmla="*/ 206883 w 390525"/>
              <a:gd name="connsiteY90" fmla="*/ 285655 h 390525"/>
              <a:gd name="connsiteX91" fmla="*/ 206883 w 390525"/>
              <a:gd name="connsiteY91" fmla="*/ 286226 h 390525"/>
              <a:gd name="connsiteX92" fmla="*/ 206883 w 390525"/>
              <a:gd name="connsiteY92" fmla="*/ 286321 h 390525"/>
              <a:gd name="connsiteX93" fmla="*/ 195834 w 390525"/>
              <a:gd name="connsiteY93" fmla="*/ 297275 h 390525"/>
              <a:gd name="connsiteX94" fmla="*/ 206978 w 390525"/>
              <a:gd name="connsiteY94" fmla="*/ 362045 h 390525"/>
              <a:gd name="connsiteX95" fmla="*/ 206978 w 390525"/>
              <a:gd name="connsiteY95" fmla="*/ 317563 h 390525"/>
              <a:gd name="connsiteX96" fmla="*/ 227743 w 390525"/>
              <a:gd name="connsiteY96" fmla="*/ 295846 h 390525"/>
              <a:gd name="connsiteX97" fmla="*/ 260699 w 390525"/>
              <a:gd name="connsiteY97" fmla="*/ 291370 h 390525"/>
              <a:gd name="connsiteX98" fmla="*/ 206978 w 390525"/>
              <a:gd name="connsiteY98" fmla="*/ 362045 h 390525"/>
              <a:gd name="connsiteX99" fmla="*/ 252793 w 390525"/>
              <a:gd name="connsiteY99" fmla="*/ 354044 h 390525"/>
              <a:gd name="connsiteX100" fmla="*/ 285655 w 390525"/>
              <a:gd name="connsiteY100" fmla="*/ 285655 h 390525"/>
              <a:gd name="connsiteX101" fmla="*/ 354044 w 390525"/>
              <a:gd name="connsiteY101" fmla="*/ 253460 h 390525"/>
              <a:gd name="connsiteX102" fmla="*/ 252793 w 390525"/>
              <a:gd name="connsiteY102" fmla="*/ 354044 h 390525"/>
              <a:gd name="connsiteX103" fmla="*/ 291560 w 390525"/>
              <a:gd name="connsiteY103" fmla="*/ 260795 h 390525"/>
              <a:gd name="connsiteX104" fmla="*/ 295846 w 390525"/>
              <a:gd name="connsiteY104" fmla="*/ 229362 h 390525"/>
              <a:gd name="connsiteX105" fmla="*/ 317563 w 390525"/>
              <a:gd name="connsiteY105" fmla="*/ 208502 h 390525"/>
              <a:gd name="connsiteX106" fmla="*/ 361950 w 390525"/>
              <a:gd name="connsiteY106" fmla="*/ 208502 h 390525"/>
              <a:gd name="connsiteX107" fmla="*/ 291560 w 390525"/>
              <a:gd name="connsiteY107" fmla="*/ 260795 h 390525"/>
              <a:gd name="connsiteX108" fmla="*/ 317563 w 390525"/>
              <a:gd name="connsiteY108" fmla="*/ 186214 h 390525"/>
              <a:gd name="connsiteX109" fmla="*/ 295846 w 390525"/>
              <a:gd name="connsiteY109" fmla="*/ 165449 h 390525"/>
              <a:gd name="connsiteX110" fmla="*/ 291369 w 390525"/>
              <a:gd name="connsiteY110" fmla="*/ 132874 h 390525"/>
              <a:gd name="connsiteX111" fmla="*/ 362045 w 390525"/>
              <a:gd name="connsiteY111" fmla="*/ 186214 h 390525"/>
              <a:gd name="connsiteX112" fmla="*/ 317563 w 390525"/>
              <a:gd name="connsiteY112" fmla="*/ 18621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390525" h="390525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프로세스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5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&gt; 7.7.1. </a:t>
            </a:r>
            <a:r>
              <a:rPr lang="ko-KR" altLang="en-US" dirty="0" smtClean="0"/>
              <a:t>프로젝트 생성 페이지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생성 </a:t>
            </a:r>
            <a:r>
              <a:rPr lang="ko-KR" altLang="en-US" dirty="0" smtClean="0"/>
              <a:t>페이지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시작 전 정보 및 소개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생성페이지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팀장만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접근가능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301985" y="1679432"/>
            <a:ext cx="8037093" cy="2135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명 </a:t>
            </a:r>
            <a:r>
              <a:rPr lang="en-US" altLang="ko-KR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해당 프로젝트의 명칭 기입</a:t>
            </a:r>
            <a:endParaRPr lang="en-US" altLang="ko-KR" sz="1400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기간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프로젝트 시작일</a:t>
            </a:r>
            <a:r>
              <a: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완료예정일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기입</a:t>
            </a:r>
            <a:endParaRPr lang="en-US" altLang="ko-KR" sz="1400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팀장 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팀장은 자동으로 사용자 이름으로 기입됨</a:t>
            </a:r>
            <a:endParaRPr lang="en-US" altLang="ko-KR" sz="1400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소개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프로젝트 </a:t>
            </a:r>
            <a:r>
              <a:rPr lang="ko-KR" altLang="en-US" sz="1400" dirty="0" err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소개란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생성 버튼을 통해 기입한 정보 생성</a:t>
            </a:r>
            <a:r>
              <a: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42">
            <a:extLst>
              <a:ext uri="{FF2B5EF4-FFF2-40B4-BE49-F238E27FC236}">
                <a16:creationId xmlns:a16="http://schemas.microsoft.com/office/drawing/2014/main" id="{568F459C-DE9E-EDB0-5B3D-880F79BD46C2}"/>
              </a:ext>
            </a:extLst>
          </p:cNvPr>
          <p:cNvSpPr/>
          <p:nvPr/>
        </p:nvSpPr>
        <p:spPr>
          <a:xfrm>
            <a:off x="1204686" y="4130648"/>
            <a:ext cx="2602174" cy="23205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A65621-1E52-D676-D902-72ACF1D16BEE}"/>
              </a:ext>
            </a:extLst>
          </p:cNvPr>
          <p:cNvSpPr/>
          <p:nvPr/>
        </p:nvSpPr>
        <p:spPr>
          <a:xfrm>
            <a:off x="2180672" y="4489916"/>
            <a:ext cx="1281100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팀장권한부여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E686B-4FC0-6DBB-CACE-4B3C2F07470B}"/>
              </a:ext>
            </a:extLst>
          </p:cNvPr>
          <p:cNvSpPr/>
          <p:nvPr/>
        </p:nvSpPr>
        <p:spPr>
          <a:xfrm>
            <a:off x="2156699" y="5077524"/>
            <a:ext cx="1309877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endParaRPr lang="en-US" altLang="ko-KR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승인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E440F-A22A-AAC9-9D77-ACC271AC9605}"/>
              </a:ext>
            </a:extLst>
          </p:cNvPr>
          <p:cNvSpPr/>
          <p:nvPr/>
        </p:nvSpPr>
        <p:spPr>
          <a:xfrm>
            <a:off x="2156698" y="5665132"/>
            <a:ext cx="1305073" cy="40995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</a:t>
            </a:r>
            <a:r>
              <a:rPr lang="en-US" altLang="ko-KR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67E7AD-4587-EE4B-BC43-B7E29037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16" y="4438777"/>
            <a:ext cx="501417" cy="5096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13ACBB-C482-0A6E-898C-4016EBC56FCB}"/>
              </a:ext>
            </a:extLst>
          </p:cNvPr>
          <p:cNvSpPr/>
          <p:nvPr/>
        </p:nvSpPr>
        <p:spPr>
          <a:xfrm>
            <a:off x="2000358" y="3973501"/>
            <a:ext cx="733630" cy="298352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관리자</a:t>
            </a: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E6A9BDCA-6E04-46B0-AA22-804D7918B79C}"/>
              </a:ext>
            </a:extLst>
          </p:cNvPr>
          <p:cNvSpPr/>
          <p:nvPr/>
        </p:nvSpPr>
        <p:spPr>
          <a:xfrm>
            <a:off x="8398323" y="4101161"/>
            <a:ext cx="2588756" cy="23795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모서리가 둥근 직사각형 53">
            <a:extLst>
              <a:ext uri="{FF2B5EF4-FFF2-40B4-BE49-F238E27FC236}">
                <a16:creationId xmlns:a16="http://schemas.microsoft.com/office/drawing/2014/main" id="{F63C10D5-DBAA-57EE-5687-CFE46BC2B64B}"/>
              </a:ext>
            </a:extLst>
          </p:cNvPr>
          <p:cNvSpPr/>
          <p:nvPr/>
        </p:nvSpPr>
        <p:spPr>
          <a:xfrm>
            <a:off x="4710566" y="4149742"/>
            <a:ext cx="2810292" cy="23530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5723355" y="3993019"/>
            <a:ext cx="618808" cy="31344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9590E1-E4FE-B207-907F-937C0A575928}"/>
              </a:ext>
            </a:extLst>
          </p:cNvPr>
          <p:cNvGrpSpPr/>
          <p:nvPr/>
        </p:nvGrpSpPr>
        <p:grpSpPr>
          <a:xfrm>
            <a:off x="5464490" y="4560631"/>
            <a:ext cx="1755346" cy="649584"/>
            <a:chOff x="9121496" y="1277198"/>
            <a:chExt cx="1933125" cy="54644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890E8E-336A-D96E-DC95-6B1DF8D11142}"/>
                </a:ext>
              </a:extLst>
            </p:cNvPr>
            <p:cNvSpPr/>
            <p:nvPr/>
          </p:nvSpPr>
          <p:spPr>
            <a:xfrm>
              <a:off x="9121496" y="1277198"/>
              <a:ext cx="1933125" cy="5464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프로젝트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생성 신청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A116B6-4200-FDCB-A7A5-0031D1C776B7}"/>
                </a:ext>
              </a:extLst>
            </p:cNvPr>
            <p:cNvSpPr/>
            <p:nvPr/>
          </p:nvSpPr>
          <p:spPr>
            <a:xfrm>
              <a:off x="9121496" y="1451907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B31C6B-4D3F-7C9C-2157-D7603B4D8F2C}"/>
              </a:ext>
            </a:extLst>
          </p:cNvPr>
          <p:cNvSpPr/>
          <p:nvPr/>
        </p:nvSpPr>
        <p:spPr>
          <a:xfrm>
            <a:off x="5464491" y="5499798"/>
            <a:ext cx="1755346" cy="6604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단계별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프로파일 생성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3889811" y="4966500"/>
            <a:ext cx="670973" cy="62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C13A2AD-0ABD-529B-AF44-74B08572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761" y="4586957"/>
            <a:ext cx="456039" cy="4635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8EA02D0-E4E2-738D-D310-50F63F3F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662" y="4586957"/>
            <a:ext cx="456039" cy="46351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EC506F-48FC-DD5C-0F3B-5C8D2EDC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563" y="4586957"/>
            <a:ext cx="456039" cy="4635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C4C669-FD25-3AE6-783A-5CC228AD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464" y="4586957"/>
            <a:ext cx="456039" cy="46351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9590E1-E4FE-B207-907F-937C0A575928}"/>
              </a:ext>
            </a:extLst>
          </p:cNvPr>
          <p:cNvGrpSpPr/>
          <p:nvPr/>
        </p:nvGrpSpPr>
        <p:grpSpPr>
          <a:xfrm>
            <a:off x="8833167" y="5376690"/>
            <a:ext cx="1755346" cy="649584"/>
            <a:chOff x="9121496" y="1277198"/>
            <a:chExt cx="1933125" cy="54644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F890E8E-336A-D96E-DC95-6B1DF8D11142}"/>
                </a:ext>
              </a:extLst>
            </p:cNvPr>
            <p:cNvSpPr/>
            <p:nvPr/>
          </p:nvSpPr>
          <p:spPr>
            <a:xfrm>
              <a:off x="9121496" y="1277198"/>
              <a:ext cx="1933125" cy="5464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작업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회의록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, </a:t>
              </a:r>
              <a:endPara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공지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/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자료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,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rPr>
                <a:t>업무보고</a:t>
              </a:r>
              <a:endPara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A116B6-4200-FDCB-A7A5-0031D1C776B7}"/>
                </a:ext>
              </a:extLst>
            </p:cNvPr>
            <p:cNvSpPr/>
            <p:nvPr/>
          </p:nvSpPr>
          <p:spPr>
            <a:xfrm>
              <a:off x="9121496" y="1451907"/>
              <a:ext cx="150183" cy="153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567E7AD-4587-EE4B-BC43-B7E29037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812" y="4560631"/>
            <a:ext cx="501417" cy="50963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9332499" y="3985773"/>
            <a:ext cx="618808" cy="313445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오른쪽 화살표 50">
            <a:extLst>
              <a:ext uri="{FF2B5EF4-FFF2-40B4-BE49-F238E27FC236}">
                <a16:creationId xmlns:a16="http://schemas.microsoft.com/office/drawing/2014/main" id="{8C8A3776-7E9B-3F10-E5E9-B8DB93CEFF70}"/>
              </a:ext>
            </a:extLst>
          </p:cNvPr>
          <p:cNvSpPr/>
          <p:nvPr/>
        </p:nvSpPr>
        <p:spPr>
          <a:xfrm>
            <a:off x="7624104" y="4983675"/>
            <a:ext cx="670973" cy="62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09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19AF4E-D068-4135-BC92-3179B01EF1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7.7.1. </a:t>
            </a:r>
            <a:r>
              <a:rPr lang="ko-KR" altLang="en-US" dirty="0"/>
              <a:t>프로젝트 생성 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237AF-2C3A-4738-9773-BC0AAEE1BC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생성 페이지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AEC7E4-F94D-4A18-9759-ACCA96C5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6" y="1258434"/>
            <a:ext cx="9622581" cy="532591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C32237-3CC9-4F86-A760-7FEA1F9C7BEF}"/>
              </a:ext>
            </a:extLst>
          </p:cNvPr>
          <p:cNvCxnSpPr>
            <a:cxnSpLocks/>
          </p:cNvCxnSpPr>
          <p:nvPr/>
        </p:nvCxnSpPr>
        <p:spPr>
          <a:xfrm>
            <a:off x="8191500" y="3555969"/>
            <a:ext cx="99436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D2CEFA-627B-4F52-B62D-1DECAA991B8C}"/>
              </a:ext>
            </a:extLst>
          </p:cNvPr>
          <p:cNvSpPr/>
          <p:nvPr/>
        </p:nvSpPr>
        <p:spPr>
          <a:xfrm>
            <a:off x="9361906" y="3261088"/>
            <a:ext cx="26156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생성시 팀장이 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속한 반의 회원의 이름을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불러와 선택할 수 있도록 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FAB029-0217-40C7-B549-19B131A95E83}"/>
              </a:ext>
            </a:extLst>
          </p:cNvPr>
          <p:cNvSpPr/>
          <p:nvPr/>
        </p:nvSpPr>
        <p:spPr>
          <a:xfrm>
            <a:off x="214486" y="2665504"/>
            <a:ext cx="7977014" cy="18683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C6A4F-BD38-4126-A5F8-72BCD976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683" y="1124818"/>
            <a:ext cx="3429297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1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7.7.2. </a:t>
            </a:r>
            <a:r>
              <a:rPr lang="ko-KR" altLang="en-US" dirty="0"/>
              <a:t>프로젝트 단계 프로파일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단계 프로파일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정보 및 단계별 상세 내용 기입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316498" y="1737489"/>
            <a:ext cx="6592302" cy="4941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시작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버튼을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통해 진행상태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예정 → 진행중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완료 	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버튼을 통해 진행상태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진행중 → 완료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정보 수정 </a:t>
            </a: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정보 수정사항 및 멤버 추가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버튼을 통해 완료된 포트폴리오 제출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단계설정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 err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드롭박스를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이용하여 원하는 내용의 단계 설정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추가	 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기본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가지 단계 외에도 필요한 단계 추가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수정	 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각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성향에 맞춰 단계의 내용 수정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삭제	 </a:t>
            </a:r>
            <a:r>
              <a:rPr lang="en-US" altLang="ko-KR" sz="14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불필요한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삭제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포트폴리오 생성	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정보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단계 상세 내용까지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한페이지에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출력</a:t>
            </a:r>
            <a:r>
              <a: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480031" y="1952170"/>
            <a:ext cx="783772" cy="798286"/>
            <a:chOff x="8324563" y="3245849"/>
            <a:chExt cx="783772" cy="798286"/>
          </a:xfrm>
        </p:grpSpPr>
        <p:sp>
          <p:nvSpPr>
            <p:cNvPr id="11" name="타원 10"/>
            <p:cNvSpPr/>
            <p:nvPr/>
          </p:nvSpPr>
          <p:spPr>
            <a:xfrm>
              <a:off x="8324563" y="3245849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82620" y="3460326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>
                      <a:lumMod val="95000"/>
                    </a:schemeClr>
                  </a:solidFill>
                </a:rPr>
                <a:t>요구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871917" y="3595144"/>
            <a:ext cx="783772" cy="798286"/>
            <a:chOff x="8346334" y="4557485"/>
            <a:chExt cx="783772" cy="798286"/>
          </a:xfrm>
        </p:grpSpPr>
        <p:sp>
          <p:nvSpPr>
            <p:cNvPr id="13" name="타원 12"/>
            <p:cNvSpPr/>
            <p:nvPr/>
          </p:nvSpPr>
          <p:spPr>
            <a:xfrm>
              <a:off x="8346334" y="4557485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04391" y="4771962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>
                      <a:lumMod val="95000"/>
                    </a:schemeClr>
                  </a:solidFill>
                </a:rPr>
                <a:t>구현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196811" y="2552504"/>
            <a:ext cx="783772" cy="798286"/>
            <a:chOff x="9122848" y="2547833"/>
            <a:chExt cx="783772" cy="798286"/>
          </a:xfrm>
        </p:grpSpPr>
        <p:sp>
          <p:nvSpPr>
            <p:cNvPr id="17" name="타원 16"/>
            <p:cNvSpPr/>
            <p:nvPr/>
          </p:nvSpPr>
          <p:spPr>
            <a:xfrm>
              <a:off x="9122848" y="2547833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80905" y="2762310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>
                      <a:lumMod val="95000"/>
                    </a:schemeClr>
                  </a:solidFill>
                </a:rPr>
                <a:t>설계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19706" y="4792706"/>
            <a:ext cx="783772" cy="798286"/>
            <a:chOff x="10051762" y="2846706"/>
            <a:chExt cx="783772" cy="798286"/>
          </a:xfrm>
        </p:grpSpPr>
        <p:sp>
          <p:nvSpPr>
            <p:cNvPr id="19" name="타원 18"/>
            <p:cNvSpPr/>
            <p:nvPr/>
          </p:nvSpPr>
          <p:spPr>
            <a:xfrm>
              <a:off x="10051762" y="2846706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09819" y="3061183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>
                      <a:lumMod val="95000"/>
                    </a:schemeClr>
                  </a:solidFill>
                </a:rPr>
                <a:t>검증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666595" y="3994285"/>
            <a:ext cx="783772" cy="798286"/>
            <a:chOff x="10139467" y="4158342"/>
            <a:chExt cx="783772" cy="798286"/>
          </a:xfrm>
        </p:grpSpPr>
        <p:sp>
          <p:nvSpPr>
            <p:cNvPr id="21" name="타원 20"/>
            <p:cNvSpPr/>
            <p:nvPr/>
          </p:nvSpPr>
          <p:spPr>
            <a:xfrm>
              <a:off x="10139467" y="4158342"/>
              <a:ext cx="783772" cy="798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97524" y="4372819"/>
              <a:ext cx="718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>
                      <a:lumMod val="95000"/>
                    </a:schemeClr>
                  </a:solidFill>
                </a:rPr>
                <a:t>배포</a:t>
              </a:r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29" name="구부러진 연결선 28"/>
          <p:cNvCxnSpPr>
            <a:stCxn id="12" idx="3"/>
            <a:endCxn id="17" idx="1"/>
          </p:cNvCxnSpPr>
          <p:nvPr/>
        </p:nvCxnSpPr>
        <p:spPr>
          <a:xfrm>
            <a:off x="8256545" y="2366702"/>
            <a:ext cx="1055047" cy="3027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17" idx="4"/>
          </p:cNvCxnSpPr>
          <p:nvPr/>
        </p:nvCxnSpPr>
        <p:spPr>
          <a:xfrm rot="5400000">
            <a:off x="8889149" y="3110072"/>
            <a:ext cx="458831" cy="9402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13" idx="4"/>
            <a:endCxn id="19" idx="2"/>
          </p:cNvCxnSpPr>
          <p:nvPr/>
        </p:nvCxnSpPr>
        <p:spPr>
          <a:xfrm rot="16200000" flipH="1">
            <a:off x="8192545" y="4464687"/>
            <a:ext cx="798419" cy="6559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stCxn id="19" idx="5"/>
            <a:endCxn id="21" idx="3"/>
          </p:cNvCxnSpPr>
          <p:nvPr/>
        </p:nvCxnSpPr>
        <p:spPr>
          <a:xfrm rot="5400000" flipH="1" flipV="1">
            <a:off x="9785825" y="4478536"/>
            <a:ext cx="798421" cy="1192679"/>
          </a:xfrm>
          <a:prstGeom prst="curvedConnector3">
            <a:avLst>
              <a:gd name="adj1" fmla="val 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74" y="1798553"/>
            <a:ext cx="640423" cy="75395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442" y="3031920"/>
            <a:ext cx="777701" cy="7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35AD66-DC4E-4C49-B7BE-1848B2587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</a:t>
            </a:r>
            <a:r>
              <a:rPr lang="ko-KR" altLang="en-US" dirty="0" smtClean="0"/>
              <a:t>프로파일 </a:t>
            </a:r>
            <a:r>
              <a:rPr lang="en-US" altLang="ko-KR" dirty="0" smtClean="0"/>
              <a:t>&gt; 7.7.2.1. </a:t>
            </a:r>
            <a:r>
              <a:rPr lang="ko-KR" altLang="en-US" dirty="0" smtClean="0"/>
              <a:t>프로젝트 조회 및 수정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3FDA81-DE1A-40F0-9AEC-4C27190C4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정보 조회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DA0806-D511-4D6E-A021-60998BDD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95" y="1445689"/>
            <a:ext cx="10070385" cy="4151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9EB78C-2488-4404-B323-EBEA0465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703" y="1152264"/>
            <a:ext cx="3429297" cy="11583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65E91D-5004-4F33-945E-81156512A749}"/>
              </a:ext>
            </a:extLst>
          </p:cNvPr>
          <p:cNvSpPr/>
          <p:nvPr/>
        </p:nvSpPr>
        <p:spPr>
          <a:xfrm>
            <a:off x="9033258" y="4713555"/>
            <a:ext cx="781301" cy="360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1" name="꺾인 연결선 10">
            <a:extLst>
              <a:ext uri="{FF2B5EF4-FFF2-40B4-BE49-F238E27FC236}">
                <a16:creationId xmlns:a16="http://schemas.microsoft.com/office/drawing/2014/main" id="{8576F877-88AC-4B5B-B9E4-FF08365A2F27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9531657" y="4966486"/>
            <a:ext cx="394856" cy="610353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E529E9-B06C-4CB5-A58E-0B8CF7CF8016}"/>
              </a:ext>
            </a:extLst>
          </p:cNvPr>
          <p:cNvSpPr/>
          <p:nvPr/>
        </p:nvSpPr>
        <p:spPr>
          <a:xfrm>
            <a:off x="10094065" y="5207481"/>
            <a:ext cx="2157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시작 → 진행중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종료 → 완료</a:t>
            </a: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67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Team</a:t>
            </a:r>
            <a:r>
              <a:rPr lang="ko-KR" altLang="en-US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Member Introduction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>
                <a:latin typeface="Noto Sans KR" panose="020B0200000000000000" pitchFamily="50" charset="-127"/>
                <a:ea typeface="Noto Sans KR" panose="020B0200000000000000" pitchFamily="50" charset="-127"/>
              </a:rPr>
              <a:t>02. </a:t>
            </a:r>
            <a:r>
              <a:rPr lang="ko-KR" altLang="en-US" sz="6000" spc="-8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 </a:t>
            </a:r>
            <a:r>
              <a:rPr lang="ko-KR" altLang="en-US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68770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134BEA-AE29-42A6-B4D0-97D4D0F1E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</a:t>
            </a:r>
            <a:r>
              <a:rPr lang="en-US" altLang="ko-KR" dirty="0" smtClean="0"/>
              <a:t>7.7.2.1. </a:t>
            </a:r>
            <a:r>
              <a:rPr lang="ko-KR" altLang="en-US" dirty="0"/>
              <a:t>프로젝트 조회 및 수정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97A64-B9B9-4134-87AB-59FBC48C8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정보 수정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FAF21-F0CD-4181-9A54-0EF3931C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2" y="1117344"/>
            <a:ext cx="11039227" cy="50814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C956EC-4C5A-437D-BBF6-0383852E298C}"/>
              </a:ext>
            </a:extLst>
          </p:cNvPr>
          <p:cNvSpPr/>
          <p:nvPr/>
        </p:nvSpPr>
        <p:spPr>
          <a:xfrm>
            <a:off x="439367" y="5034984"/>
            <a:ext cx="3462771" cy="64126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158BAA-925F-42DF-AB68-E547F50E4090}"/>
              </a:ext>
            </a:extLst>
          </p:cNvPr>
          <p:cNvSpPr/>
          <p:nvPr/>
        </p:nvSpPr>
        <p:spPr>
          <a:xfrm>
            <a:off x="439366" y="3016786"/>
            <a:ext cx="5956590" cy="111567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5F8A400-01BF-416A-9A09-A5C4DE532FC6}"/>
              </a:ext>
            </a:extLst>
          </p:cNvPr>
          <p:cNvCxnSpPr/>
          <p:nvPr/>
        </p:nvCxnSpPr>
        <p:spPr>
          <a:xfrm flipV="1">
            <a:off x="6395956" y="3574622"/>
            <a:ext cx="2168236" cy="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2">
            <a:extLst>
              <a:ext uri="{FF2B5EF4-FFF2-40B4-BE49-F238E27FC236}">
                <a16:creationId xmlns:a16="http://schemas.microsoft.com/office/drawing/2014/main" id="{F0157B41-1C80-426E-8F01-2FFA6423219B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2725213" y="5121791"/>
            <a:ext cx="952005" cy="2060925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136FF5-7A25-45DC-94E9-0736FCCC9C61}"/>
              </a:ext>
            </a:extLst>
          </p:cNvPr>
          <p:cNvSpPr/>
          <p:nvPr/>
        </p:nvSpPr>
        <p:spPr>
          <a:xfrm>
            <a:off x="4231678" y="6334780"/>
            <a:ext cx="46264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파일첨부를 넣어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완료전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프로젝트 </a:t>
            </a:r>
            <a:r>
              <a:rPr lang="en-US" altLang="ko-KR" sz="1400" dirty="0" err="1">
                <a:latin typeface="Noto Sans KR" panose="020B0600000101010101" charset="-127"/>
                <a:ea typeface="Noto Sans KR" panose="020B0600000101010101" charset="-127"/>
              </a:rPr>
              <a:t>ppt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를 넣어 프로젝트 완료 목록에서 확인할 수 있도록 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CF51E8-6021-473C-B830-F362627BE8F0}"/>
              </a:ext>
            </a:extLst>
          </p:cNvPr>
          <p:cNvSpPr/>
          <p:nvPr/>
        </p:nvSpPr>
        <p:spPr>
          <a:xfrm>
            <a:off x="8564192" y="3420733"/>
            <a:ext cx="4626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멤버 추가 및 제거</a:t>
            </a:r>
          </a:p>
        </p:txBody>
      </p:sp>
    </p:spTree>
    <p:extLst>
      <p:ext uri="{BB962C8B-B14F-4D97-AF65-F5344CB8AC3E}">
        <p14:creationId xmlns:p14="http://schemas.microsoft.com/office/powerpoint/2010/main" val="21238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080A91B-F72C-444D-ADC3-9B7DD534D4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</a:t>
            </a:r>
            <a:r>
              <a:rPr lang="en-US" altLang="ko-KR" dirty="0" smtClean="0"/>
              <a:t>7.7.2.2. </a:t>
            </a:r>
            <a:r>
              <a:rPr lang="ko-KR" altLang="en-US" dirty="0" smtClean="0"/>
              <a:t>프로젝트 단계 설정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B5EB70-5DDD-41AF-A0C0-6FE3AAE52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단계 설정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5F6D0-94D8-40B8-905A-EF2E6B750C5E}"/>
              </a:ext>
            </a:extLst>
          </p:cNvPr>
          <p:cNvSpPr txBox="1"/>
          <p:nvPr/>
        </p:nvSpPr>
        <p:spPr>
          <a:xfrm>
            <a:off x="1262219" y="4066628"/>
            <a:ext cx="1785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개발하고자 하는 소프트웨어를 구성하는 여러 기능을 체계적으로 정의하고 목표 사용자가 제공하는 요구 사항을 명확히 할 수 있습니다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7E708-70B4-4CCA-9E59-AD11CBCD14A8}"/>
              </a:ext>
            </a:extLst>
          </p:cNvPr>
          <p:cNvSpPr txBox="1"/>
          <p:nvPr/>
        </p:nvSpPr>
        <p:spPr>
          <a:xfrm>
            <a:off x="3260406" y="4066628"/>
            <a:ext cx="1785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설계는 기본적으로 시스템의 방식과 동작 데이터 저장 방식 및 사용되는 소프트웨어와 하드웨어 코드를 정의합니다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795D1-2B41-4050-BC94-ACE75741FD68}"/>
              </a:ext>
            </a:extLst>
          </p:cNvPr>
          <p:cNvSpPr txBox="1"/>
          <p:nvPr/>
        </p:nvSpPr>
        <p:spPr>
          <a:xfrm>
            <a:off x="5203201" y="4066628"/>
            <a:ext cx="17855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기본 요구 사항을 프로그램 코드로 변환합니다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관련 라이브러리와 데이터베이스를 사용하여 코드를 작성하며 기본 과정을 완료합니다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2566D-15EB-4053-AEA9-B84D894BF677}"/>
              </a:ext>
            </a:extLst>
          </p:cNvPr>
          <p:cNvSpPr txBox="1"/>
          <p:nvPr/>
        </p:nvSpPr>
        <p:spPr>
          <a:xfrm>
            <a:off x="7238745" y="4066628"/>
            <a:ext cx="178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각 기능에 대한 유효성 검사가 필요한데 모든 일을 완료한 후 버그의 존재를 확인합니다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B74E1-3740-4708-8051-10A5B28117DC}"/>
              </a:ext>
            </a:extLst>
          </p:cNvPr>
          <p:cNvSpPr txBox="1"/>
          <p:nvPr/>
        </p:nvSpPr>
        <p:spPr>
          <a:xfrm>
            <a:off x="9206254" y="4066628"/>
            <a:ext cx="1785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테스트가 완료되면 애플리케이션을 배포합니다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8946B-FB6C-4CB6-A24D-1B6079A3D360}"/>
              </a:ext>
            </a:extLst>
          </p:cNvPr>
          <p:cNvSpPr txBox="1"/>
          <p:nvPr/>
        </p:nvSpPr>
        <p:spPr>
          <a:xfrm>
            <a:off x="1769365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1st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EBF78-86D9-46CB-8674-68FD93F4B776}"/>
              </a:ext>
            </a:extLst>
          </p:cNvPr>
          <p:cNvSpPr txBox="1"/>
          <p:nvPr/>
        </p:nvSpPr>
        <p:spPr>
          <a:xfrm>
            <a:off x="3739860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2st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731AB-6322-490C-A77E-94E9F26D270C}"/>
              </a:ext>
            </a:extLst>
          </p:cNvPr>
          <p:cNvSpPr txBox="1"/>
          <p:nvPr/>
        </p:nvSpPr>
        <p:spPr>
          <a:xfrm>
            <a:off x="5641388" y="3664896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3st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ED07E-1084-4BE0-9634-6B28D46DC458}"/>
              </a:ext>
            </a:extLst>
          </p:cNvPr>
          <p:cNvSpPr txBox="1"/>
          <p:nvPr/>
        </p:nvSpPr>
        <p:spPr>
          <a:xfrm>
            <a:off x="7676933" y="3660617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4st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73A2F-BD82-4D33-B3E3-883A5F86B8F9}"/>
              </a:ext>
            </a:extLst>
          </p:cNvPr>
          <p:cNvSpPr txBox="1"/>
          <p:nvPr/>
        </p:nvSpPr>
        <p:spPr>
          <a:xfrm>
            <a:off x="9644441" y="3664896"/>
            <a:ext cx="9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600000101010101" charset="-127"/>
                <a:ea typeface="Noto Sans KR" panose="020B0600000101010101" charset="-127"/>
              </a:rPr>
              <a:t>5st STEP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B414AC-E943-4BBF-A28C-4FD1667F2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77" y="1800134"/>
            <a:ext cx="707902" cy="707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30AB42-4872-4060-8428-2B935991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8"/>
          <a:stretch/>
        </p:blipFill>
        <p:spPr>
          <a:xfrm>
            <a:off x="7777593" y="1852477"/>
            <a:ext cx="707902" cy="6032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1AD9C0-389C-4DDF-ACD0-B2C2887BB0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28"/>
          <a:stretch/>
        </p:blipFill>
        <p:spPr>
          <a:xfrm>
            <a:off x="5762711" y="1869758"/>
            <a:ext cx="808918" cy="6339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6AC7D2-F2F9-4ABE-A6C6-E4889B4502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4"/>
          <a:stretch/>
        </p:blipFill>
        <p:spPr>
          <a:xfrm>
            <a:off x="9745102" y="1862440"/>
            <a:ext cx="707902" cy="583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D9BE2EE-248A-4DA6-98FD-E9F7AD3BD87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61"/>
          <a:stretch/>
        </p:blipFill>
        <p:spPr>
          <a:xfrm>
            <a:off x="3896809" y="1935166"/>
            <a:ext cx="599436" cy="503154"/>
          </a:xfrm>
          <a:prstGeom prst="rect">
            <a:avLst/>
          </a:prstGeom>
        </p:spPr>
      </p:pic>
      <p:sp>
        <p:nvSpPr>
          <p:cNvPr id="21" name="갈매기형 수장 1">
            <a:extLst>
              <a:ext uri="{FF2B5EF4-FFF2-40B4-BE49-F238E27FC236}">
                <a16:creationId xmlns:a16="http://schemas.microsoft.com/office/drawing/2014/main" id="{5AAA27A9-4015-452B-BDE7-EE2D2B73F3ED}"/>
              </a:ext>
            </a:extLst>
          </p:cNvPr>
          <p:cNvSpPr/>
          <p:nvPr/>
        </p:nvSpPr>
        <p:spPr>
          <a:xfrm>
            <a:off x="123896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갈매기형 수장 43">
            <a:extLst>
              <a:ext uri="{FF2B5EF4-FFF2-40B4-BE49-F238E27FC236}">
                <a16:creationId xmlns:a16="http://schemas.microsoft.com/office/drawing/2014/main" id="{ED6CC67F-A5EF-4A7B-B6EA-4356CE29C281}"/>
              </a:ext>
            </a:extLst>
          </p:cNvPr>
          <p:cNvSpPr/>
          <p:nvPr/>
        </p:nvSpPr>
        <p:spPr>
          <a:xfrm>
            <a:off x="3208991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갈매기형 수장 44">
            <a:extLst>
              <a:ext uri="{FF2B5EF4-FFF2-40B4-BE49-F238E27FC236}">
                <a16:creationId xmlns:a16="http://schemas.microsoft.com/office/drawing/2014/main" id="{8C1D225B-59A1-44FF-942B-A4F8CDECB328}"/>
              </a:ext>
            </a:extLst>
          </p:cNvPr>
          <p:cNvSpPr/>
          <p:nvPr/>
        </p:nvSpPr>
        <p:spPr>
          <a:xfrm>
            <a:off x="517902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3ED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갈매기형 수장 45">
            <a:extLst>
              <a:ext uri="{FF2B5EF4-FFF2-40B4-BE49-F238E27FC236}">
                <a16:creationId xmlns:a16="http://schemas.microsoft.com/office/drawing/2014/main" id="{FED1068C-6855-48A6-8720-94664B5367EC}"/>
              </a:ext>
            </a:extLst>
          </p:cNvPr>
          <p:cNvSpPr/>
          <p:nvPr/>
        </p:nvSpPr>
        <p:spPr>
          <a:xfrm>
            <a:off x="7149051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A2D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갈매기형 수장 72">
            <a:extLst>
              <a:ext uri="{FF2B5EF4-FFF2-40B4-BE49-F238E27FC236}">
                <a16:creationId xmlns:a16="http://schemas.microsoft.com/office/drawing/2014/main" id="{07CDCFC4-9806-4ADE-AD37-C8D0374B809C}"/>
              </a:ext>
            </a:extLst>
          </p:cNvPr>
          <p:cNvSpPr/>
          <p:nvPr/>
        </p:nvSpPr>
        <p:spPr>
          <a:xfrm>
            <a:off x="9119082" y="2688140"/>
            <a:ext cx="1970030" cy="653142"/>
          </a:xfrm>
          <a:prstGeom prst="chevron">
            <a:avLst>
              <a:gd name="adj" fmla="val 3833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0E9373-6E7F-4F84-89E0-9F987DFCC254}"/>
              </a:ext>
            </a:extLst>
          </p:cNvPr>
          <p:cNvSpPr txBox="1"/>
          <p:nvPr/>
        </p:nvSpPr>
        <p:spPr>
          <a:xfrm>
            <a:off x="1416936" y="2864306"/>
            <a:ext cx="16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요구사항 분석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0B493C-34E4-4B5B-BAD3-E5D53B0AF8A1}"/>
              </a:ext>
            </a:extLst>
          </p:cNvPr>
          <p:cNvSpPr txBox="1"/>
          <p:nvPr/>
        </p:nvSpPr>
        <p:spPr>
          <a:xfrm>
            <a:off x="3869481" y="2864306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설계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8327D-8056-4A89-ADCB-46776C75CE4C}"/>
              </a:ext>
            </a:extLst>
          </p:cNvPr>
          <p:cNvSpPr txBox="1"/>
          <p:nvPr/>
        </p:nvSpPr>
        <p:spPr>
          <a:xfrm>
            <a:off x="5858745" y="28643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9A16A1-B172-4B7B-A87D-333445A63159}"/>
              </a:ext>
            </a:extLst>
          </p:cNvPr>
          <p:cNvSpPr txBox="1"/>
          <p:nvPr/>
        </p:nvSpPr>
        <p:spPr>
          <a:xfrm>
            <a:off x="7722979" y="28643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테스트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D76AA7-CDD0-4D4F-99C5-43D81D30811F}"/>
              </a:ext>
            </a:extLst>
          </p:cNvPr>
          <p:cNvSpPr txBox="1"/>
          <p:nvPr/>
        </p:nvSpPr>
        <p:spPr>
          <a:xfrm>
            <a:off x="9801062" y="28643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3355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634726C-4439-478B-8310-DB054CA3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5" y="1126281"/>
            <a:ext cx="8001693" cy="5662151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EAFBAB-2D6E-4158-A4DA-AF0283FD8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7.7.2.2. </a:t>
            </a:r>
            <a:r>
              <a:rPr lang="ko-KR" altLang="en-US" dirty="0"/>
              <a:t>프로젝트 단계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1B14C-86D6-44E4-9EDE-8FF072F3C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단계 추가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CA5E89-C49E-4B2C-81A8-5CBBE21F79D7}"/>
              </a:ext>
            </a:extLst>
          </p:cNvPr>
          <p:cNvSpPr/>
          <p:nvPr/>
        </p:nvSpPr>
        <p:spPr>
          <a:xfrm>
            <a:off x="382259" y="3957357"/>
            <a:ext cx="6871981" cy="264819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6B037-730A-484F-8EF0-A0C23BC52E45}"/>
              </a:ext>
            </a:extLst>
          </p:cNvPr>
          <p:cNvCxnSpPr>
            <a:cxnSpLocks/>
          </p:cNvCxnSpPr>
          <p:nvPr/>
        </p:nvCxnSpPr>
        <p:spPr>
          <a:xfrm>
            <a:off x="7254240" y="5026068"/>
            <a:ext cx="144272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AE5FBA-B081-4CF1-81E4-641803F72675}"/>
              </a:ext>
            </a:extLst>
          </p:cNvPr>
          <p:cNvSpPr/>
          <p:nvPr/>
        </p:nvSpPr>
        <p:spPr>
          <a:xfrm>
            <a:off x="8809739" y="4697899"/>
            <a:ext cx="2906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단계설정은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 err="1">
                <a:latin typeface="Noto Sans KR" panose="020B0600000101010101" charset="-127"/>
                <a:ea typeface="Noto Sans KR" panose="020B0600000101010101" charset="-127"/>
              </a:rPr>
              <a:t>드롭박스를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 이용하여 자신이 원하는 순서로 단계를 설정할 수 있으며 단계를 설정한 후 버튼을 누르면 자동으로 정렬됨</a:t>
            </a:r>
          </a:p>
        </p:txBody>
      </p:sp>
    </p:spTree>
    <p:extLst>
      <p:ext uri="{BB962C8B-B14F-4D97-AF65-F5344CB8AC3E}">
        <p14:creationId xmlns:p14="http://schemas.microsoft.com/office/powerpoint/2010/main" val="21322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877EC7-74EA-4742-AAC7-E923DE922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7.7.2.2. </a:t>
            </a:r>
            <a:r>
              <a:rPr lang="ko-KR" altLang="en-US" dirty="0"/>
              <a:t>프로젝트 단계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83284-78A4-4A7C-9195-36BEAA03D5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단계 </a:t>
            </a:r>
            <a:r>
              <a:rPr lang="ko-KR" altLang="en-US" dirty="0" smtClean="0"/>
              <a:t>추가 및 수정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9B4C4-33BD-42F4-8F8F-D843C2AC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1" y="1928753"/>
            <a:ext cx="5735931" cy="44618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A0BD00-F852-4BA8-90FF-92BB09DC9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18" y="1888113"/>
            <a:ext cx="5614011" cy="4482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0C44AC-2BB1-458D-9D3D-86EBC1866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71" y="1196337"/>
            <a:ext cx="1435106" cy="5207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7356B7-8DA4-41EC-8860-9ABB69032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20" y="1196337"/>
            <a:ext cx="1072034" cy="5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E19476-63A9-4823-808B-C9ACBB7A7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7.7.2. </a:t>
            </a:r>
            <a:r>
              <a:rPr lang="ko-KR" altLang="en-US" dirty="0"/>
              <a:t>프로젝트 단계 프로파일 </a:t>
            </a:r>
            <a:r>
              <a:rPr lang="en-US" altLang="ko-KR" dirty="0"/>
              <a:t>&gt; </a:t>
            </a:r>
            <a:r>
              <a:rPr lang="en-US" altLang="ko-KR" dirty="0" smtClean="0"/>
              <a:t>7.7.2.3. </a:t>
            </a:r>
            <a:r>
              <a:rPr lang="ko-KR" altLang="en-US" dirty="0" smtClean="0"/>
              <a:t>프로젝트 포트폴리오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01976F-1A78-404D-8A5C-7D0735CEB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포트폴리오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36CEC4-8E82-476C-BD7B-8956A616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1" y="1168400"/>
            <a:ext cx="8233457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7.7.3.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Home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Home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프로젝트의 전체 현황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 정보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팀원별 작업 진척률 등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을 한눈에 파악할 수 있는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954" y="1680780"/>
            <a:ext cx="7867840" cy="2233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기본정보                  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프로젝트명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소개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기간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 및 팀원 정보 조회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멤버 작업 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진척률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프로젝트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멤버별 작업 진척률 파악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 진행상황별 조회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프로젝트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 진행상황 조회 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예정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진행중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완료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조회	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최근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회의일정 및 회의록 조회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b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업무보고 </a:t>
            </a:r>
            <a:r>
              <a:rPr lang="ko-KR" altLang="en-US" sz="1400" b="1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최근 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공지</a:t>
            </a:r>
            <a:r>
              <a:rPr lang="en-US" altLang="ko-KR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자료 및 업무보고 조회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0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 dirty="0"/>
              <a:t>프로젝트 </a:t>
            </a:r>
            <a:r>
              <a:rPr lang="en-US" altLang="ko-KR" smtClean="0"/>
              <a:t>Home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기본정보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-1]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 기본 정보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3" y="1680780"/>
            <a:ext cx="7521258" cy="46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0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/>
              <a:t>프로젝트 </a:t>
            </a:r>
            <a:r>
              <a:rPr lang="en-US" altLang="ko-KR" smtClean="0"/>
              <a:t>Home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멤버 작업 </a:t>
            </a:r>
            <a:r>
              <a:rPr lang="ko-KR" altLang="en-US" dirty="0" err="1"/>
              <a:t>진척률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-2]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달력 및 회의일정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·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 공지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·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업무보고  최신 게시글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1895223"/>
            <a:ext cx="5727065" cy="29606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0" y="3790603"/>
            <a:ext cx="6261417" cy="27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/>
              <a:t>프로젝트 </a:t>
            </a:r>
            <a:r>
              <a:rPr lang="en-US" altLang="ko-KR" smtClean="0"/>
              <a:t>Home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작업 진행 </a:t>
            </a:r>
            <a:r>
              <a:rPr lang="ko-KR" altLang="en-US" dirty="0" err="1"/>
              <a:t>상황별</a:t>
            </a:r>
            <a:r>
              <a:rPr lang="ko-KR" altLang="en-US" dirty="0"/>
              <a:t> 조회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-3]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작업별 진행상황 현황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165195" y="3570916"/>
            <a:ext cx="869000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캡처 예정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08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7.7.3. </a:t>
            </a:r>
            <a:r>
              <a:rPr lang="ko-KR" altLang="en-US"/>
              <a:t>프로젝트 </a:t>
            </a:r>
            <a:r>
              <a:rPr lang="en-US" altLang="ko-KR" smtClean="0"/>
              <a:t>Home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368576" cy="670329"/>
          </a:xfrm>
        </p:spPr>
        <p:txBody>
          <a:bodyPr/>
          <a:lstStyle/>
          <a:p>
            <a:r>
              <a:rPr lang="ko-KR" altLang="en-US"/>
              <a:t>회의 </a:t>
            </a:r>
            <a:r>
              <a:rPr lang="ko-KR" altLang="en-US" smtClean="0"/>
              <a:t>일정</a:t>
            </a:r>
            <a:r>
              <a:rPr lang="en-US" altLang="ko-KR"/>
              <a:t> </a:t>
            </a:r>
            <a:r>
              <a:rPr lang="en-US" altLang="ko-KR"/>
              <a:t>· </a:t>
            </a:r>
            <a:r>
              <a:rPr lang="ko-KR" altLang="en-US" smtClean="0"/>
              <a:t>회의록</a:t>
            </a:r>
            <a:r>
              <a:rPr lang="en-US" altLang="ko-KR"/>
              <a:t> · </a:t>
            </a:r>
            <a:r>
              <a:rPr lang="ko-KR" altLang="en-US" smtClean="0"/>
              <a:t>공지</a:t>
            </a:r>
            <a:r>
              <a:rPr lang="en-US" altLang="ko-KR" smtClean="0"/>
              <a:t>/</a:t>
            </a:r>
            <a:r>
              <a:rPr lang="ko-KR" altLang="en-US" smtClean="0"/>
              <a:t>자료</a:t>
            </a:r>
            <a:r>
              <a:rPr lang="en-US" altLang="ko-KR"/>
              <a:t> · </a:t>
            </a:r>
            <a:r>
              <a:rPr lang="ko-KR" altLang="en-US" smtClean="0"/>
              <a:t>업무보고 </a:t>
            </a:r>
            <a:r>
              <a:rPr lang="ko-KR" altLang="en-US" dirty="0"/>
              <a:t>조회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717685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화면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-4]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달력 및 회의일정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·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 공지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r>
              <a:rPr lang="en-US" altLang="ko-KR">
                <a:latin typeface="Noto Sans KR" panose="020B0600000101010101" charset="-127"/>
                <a:ea typeface="Noto Sans KR" panose="020B0600000101010101" charset="-127"/>
              </a:rPr>
              <a:t> ·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업무보고  최신 게시글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2" y="1788160"/>
            <a:ext cx="3331182" cy="47202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26" y="1788160"/>
            <a:ext cx="4013113" cy="47202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923" y="1788161"/>
            <a:ext cx="3274684" cy="353568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8016239" y="2499360"/>
            <a:ext cx="427684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3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3418C-7C5D-4F0F-FF5A-45FF1C2BA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팀원소개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1F05AD-570C-A900-6701-50350C4959AB}"/>
              </a:ext>
            </a:extLst>
          </p:cNvPr>
          <p:cNvGrpSpPr/>
          <p:nvPr/>
        </p:nvGrpSpPr>
        <p:grpSpPr>
          <a:xfrm>
            <a:off x="475435" y="1401493"/>
            <a:ext cx="11281427" cy="4910817"/>
            <a:chOff x="475435" y="1568641"/>
            <a:chExt cx="11281427" cy="49108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711E4AC-A0F6-3AA0-15E6-1983FFB31A32}"/>
                </a:ext>
              </a:extLst>
            </p:cNvPr>
            <p:cNvGrpSpPr/>
            <p:nvPr/>
          </p:nvGrpSpPr>
          <p:grpSpPr>
            <a:xfrm>
              <a:off x="475435" y="1568641"/>
              <a:ext cx="2660962" cy="4910817"/>
              <a:chOff x="475435" y="1568641"/>
              <a:chExt cx="2660962" cy="491081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F4A38B-6FB8-6542-EA89-275920CF0351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신청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단계 별 프로파일 문서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진행 현황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통합검색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047B05-24D1-E161-24D2-82EAD6D6BD75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조장 황인정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E97EC61-432E-C774-2471-68D2B3D771A8}"/>
                </a:ext>
              </a:extLst>
            </p:cNvPr>
            <p:cNvGrpSpPr/>
            <p:nvPr/>
          </p:nvGrpSpPr>
          <p:grpSpPr>
            <a:xfrm>
              <a:off x="9095900" y="1568641"/>
              <a:ext cx="2660962" cy="4910817"/>
              <a:chOff x="475435" y="1568641"/>
              <a:chExt cx="2660962" cy="491081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03F32CF-E649-181A-CABC-D13A21426CBF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공지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자료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업무 보고 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완료 프로젝트 목록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05BAA9F-C1EC-28F0-F240-0565F26FCC3C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조미혜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endParaRPr lang="ko-KR" altLang="en-US" sz="1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CDC8CF9-C00B-2EE7-80CE-E215B498F08B}"/>
                </a:ext>
              </a:extLst>
            </p:cNvPr>
            <p:cNvGrpSpPr/>
            <p:nvPr/>
          </p:nvGrpSpPr>
          <p:grpSpPr>
            <a:xfrm>
              <a:off x="6222411" y="1568641"/>
              <a:ext cx="2660962" cy="4910817"/>
              <a:chOff x="475435" y="1568641"/>
              <a:chExt cx="2660962" cy="491081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0067B5E-0A78-3F1D-E114-089DF63335B4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상세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등록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수정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삭제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리스트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작업 문서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휴지통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팀원별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진척률</a:t>
                </a:r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BFC9A2C-31B9-4000-2DD6-B5C602CD251A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이광현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259377C-D26D-4E44-1A0A-9379CF3DE215}"/>
                </a:ext>
              </a:extLst>
            </p:cNvPr>
            <p:cNvGrpSpPr/>
            <p:nvPr/>
          </p:nvGrpSpPr>
          <p:grpSpPr>
            <a:xfrm>
              <a:off x="3366799" y="1568641"/>
              <a:ext cx="2660962" cy="4910817"/>
              <a:chOff x="-2522745" y="1416241"/>
              <a:chExt cx="2660962" cy="491081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B046AF1-6A86-4BB9-EC69-D9FA13CC7F7F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프로젝트용 캘린더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기간 표시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표시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알림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게시글 댓글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, </a:t>
                </a:r>
              </a:p>
              <a:p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답글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생성 승인 알림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 일정 알림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프로젝트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회의록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DB41ADC-2024-445E-7516-F3B51AAB3D8B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부조장</a:t>
                </a:r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이진희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8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</a:t>
            </a:r>
            <a:r>
              <a:rPr lang="en-US" altLang="ko-KR"/>
              <a:t>. </a:t>
            </a:r>
            <a:r>
              <a:rPr lang="ko-KR" altLang="en-US" smtClean="0"/>
              <a:t>프로젝트 </a:t>
            </a:r>
            <a:r>
              <a:rPr lang="en-US" altLang="ko-KR" smtClean="0"/>
              <a:t>&gt; 7.7.4. </a:t>
            </a:r>
            <a:r>
              <a:rPr lang="ko-KR" altLang="en-US" smtClean="0"/>
              <a:t>작업 보드 프로세스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작업 보드 프로세스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9698" y="2717880"/>
            <a:ext cx="6772604" cy="3761559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1296865" y="1435030"/>
            <a:ext cx="2773763" cy="732692"/>
          </a:xfrm>
          <a:prstGeom prst="wedgeRoundRectCallout">
            <a:avLst>
              <a:gd name="adj1" fmla="val 31903"/>
              <a:gd name="adj2" fmla="val 96289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1364900" y="1572731"/>
            <a:ext cx="26376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Project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의 시작일과 마감일을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가져와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Date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타입 전처리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343003" y="1440890"/>
            <a:ext cx="2410348" cy="711758"/>
          </a:xfrm>
          <a:prstGeom prst="wedgeRoundRectCallout">
            <a:avLst>
              <a:gd name="adj1" fmla="val -31841"/>
              <a:gd name="adj2" fmla="val 106526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가로 글상자 8"/>
          <p:cNvSpPr txBox="1"/>
          <p:nvPr/>
        </p:nvSpPr>
        <p:spPr>
          <a:xfrm>
            <a:off x="5239376" y="1550547"/>
            <a:ext cx="26376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의 상태의 합계를 </a:t>
            </a:r>
          </a:p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가져와 그래프로 시각화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9019335" y="1485454"/>
            <a:ext cx="2334466" cy="908705"/>
          </a:xfrm>
          <a:prstGeom prst="wedgeRoundRectCallout">
            <a:avLst>
              <a:gd name="adj1" fmla="val -51947"/>
              <a:gd name="adj2" fmla="val 95750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8922099" y="1493530"/>
            <a:ext cx="243170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프로젝트의 각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인원 별과 작업 상태 별로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데이터를 가공하여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그래프로 시각화 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7472" y="2822228"/>
            <a:ext cx="2245759" cy="837046"/>
          </a:xfrm>
          <a:prstGeom prst="wedgeRoundRectCallout">
            <a:avLst>
              <a:gd name="adj1" fmla="val 66206"/>
              <a:gd name="adj2" fmla="val -20451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70943" y="2985380"/>
            <a:ext cx="24388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그래프는 </a:t>
            </a: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JavaScript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API </a:t>
            </a:r>
          </a:p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chart.js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사용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20999" y="4160455"/>
            <a:ext cx="2392298" cy="1516445"/>
          </a:xfrm>
          <a:prstGeom prst="wedgeRoundRectCallout">
            <a:avLst>
              <a:gd name="adj1" fmla="val 53150"/>
              <a:gd name="adj2" fmla="val 63003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114555" y="4295481"/>
            <a:ext cx="243881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작업 목록을 불러온 </a:t>
            </a: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후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프로젝트의 각 단계별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작업을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JavaScript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를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활용하여 </a:t>
            </a: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Map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형태로 </a:t>
            </a: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가공하고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이를 활용하여 동적으로 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HTML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을 생성하여 </a:t>
            </a: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시각화</a:t>
            </a:r>
            <a:endParaRPr lang="ko-KR" altLang="en-US" sz="13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9678703" y="3952355"/>
            <a:ext cx="2392298" cy="1601140"/>
          </a:xfrm>
          <a:prstGeom prst="wedgeRoundRectCallout">
            <a:avLst>
              <a:gd name="adj1" fmla="val -55396"/>
              <a:gd name="adj2" fmla="val 82971"/>
              <a:gd name="adj3" fmla="val 16667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3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9686509" y="4160455"/>
            <a:ext cx="243881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작업 목록에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현재 진행중인 </a:t>
            </a:r>
            <a:endParaRPr lang="en-US" altLang="ko-KR" sz="13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작업을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불러와 </a:t>
            </a:r>
          </a:p>
          <a:p>
            <a:pPr lvl="0" algn="ctr">
              <a:defRPr/>
            </a:pPr>
            <a:r>
              <a:rPr lang="ko-KR" altLang="en-US" sz="1300" dirty="0" smtClean="0">
                <a:latin typeface="Noto Sans KR" panose="020B0600000101010101" charset="-127"/>
                <a:ea typeface="Noto Sans KR" panose="020B0600000101010101" charset="-127"/>
              </a:rPr>
              <a:t>시간 순으로 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정렬</a:t>
            </a:r>
          </a:p>
          <a:p>
            <a:pPr lvl="0" algn="ctr">
              <a:defRPr/>
            </a:pPr>
            <a:endParaRPr lang="ko-KR" altLang="en-US" sz="13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lvl="0" algn="ctr">
              <a:defRPr/>
            </a:pP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300" dirty="0">
                <a:latin typeface="Noto Sans KR" panose="020B0600000101010101" charset="-127"/>
                <a:ea typeface="Noto Sans KR" panose="020B0600000101010101" charset="-127"/>
              </a:rPr>
              <a:t>바로 상세페이지로 이동 가능</a:t>
            </a:r>
            <a:r>
              <a:rPr lang="en-US" altLang="ko-KR" sz="13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2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7.7.5. </a:t>
            </a:r>
            <a:r>
              <a:rPr lang="ko-KR" altLang="en-US" dirty="0"/>
              <a:t>작업 목록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작업 목록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9926" y="2228850"/>
            <a:ext cx="10450299" cy="4629150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9716953" y="1606000"/>
            <a:ext cx="1603272" cy="391711"/>
          </a:xfrm>
          <a:prstGeom prst="wedgeRectCallout">
            <a:avLst>
              <a:gd name="adj1" fmla="val -95490"/>
              <a:gd name="adj2" fmla="val 110265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항목별로 검색 가능</a:t>
            </a:r>
            <a:endParaRPr lang="ko-KR" altLang="en-US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5176070" y="2153265"/>
            <a:ext cx="2772506" cy="411025"/>
          </a:xfrm>
          <a:prstGeom prst="wedgeRectCallout">
            <a:avLst>
              <a:gd name="adj1" fmla="val 66769"/>
              <a:gd name="adj2" fmla="val 148972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마감일 내림차순 </a:t>
            </a:r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오름차순 </a:t>
            </a:r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정렬 가능</a:t>
            </a:r>
            <a:endParaRPr lang="ko-KR" altLang="en-US" sz="12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가로 글상자 4"/>
          <p:cNvSpPr txBox="1"/>
          <p:nvPr/>
        </p:nvSpPr>
        <p:spPr>
          <a:xfrm>
            <a:off x="-452282" y="1257725"/>
            <a:ext cx="6341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600" dirty="0" smtClean="0">
                <a:latin typeface="Noto Sans KR" panose="020B0600000101010101" charset="-127"/>
                <a:ea typeface="Noto Sans KR" panose="020B0600000101010101" charset="-127"/>
              </a:rPr>
              <a:t>프로젝트 팀원들의 작업대상으로 하는 게시판</a:t>
            </a:r>
            <a:endParaRPr lang="ko-KR" altLang="en-US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06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7.7.6. </a:t>
            </a:r>
            <a:r>
              <a:rPr lang="ko-KR" altLang="en-US" dirty="0"/>
              <a:t>작업 상세 내역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작업 </a:t>
            </a:r>
            <a:r>
              <a:rPr lang="ko-KR" altLang="en-US" dirty="0"/>
              <a:t>상세 내역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039" y="1553457"/>
            <a:ext cx="10015266" cy="35553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6934" y="2430617"/>
            <a:ext cx="4572246" cy="3886409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7588138" y="1158019"/>
            <a:ext cx="2072312" cy="685418"/>
          </a:xfrm>
          <a:prstGeom prst="wedgeRectCallout">
            <a:avLst>
              <a:gd name="adj1" fmla="val 67082"/>
              <a:gd name="adj2" fmla="val 58435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작성자만 삭제 가능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삭제하면 속성값이 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en-US" altLang="ko-KR" sz="1200" dirty="0" smtClean="0"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로 바뀌면서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휴지통 이동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76372" y="4955458"/>
            <a:ext cx="1752600" cy="68157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사진 클릭 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err="1" smtClean="0">
                <a:latin typeface="Noto Sans KR" panose="020B0600000101010101" charset="-127"/>
                <a:ea typeface="Noto Sans KR" panose="020B0600000101010101" charset="-127"/>
              </a:rPr>
              <a:t>팝업창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 algn="ctr"/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파일일 경우 다운로드</a:t>
            </a:r>
            <a:endParaRPr lang="ko-KR" altLang="en-US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3559179" y="4785368"/>
            <a:ext cx="1311130" cy="572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208571" y="4527229"/>
            <a:ext cx="1198206" cy="31889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50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7.7.7. </a:t>
            </a:r>
            <a:r>
              <a:rPr lang="ko-KR" altLang="en-US" dirty="0" smtClean="0"/>
              <a:t>팀원 별 작업 타임 라인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팀원 별 작업 타임 라인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7260" y="2578956"/>
            <a:ext cx="9032233" cy="4274341"/>
          </a:xfrm>
          <a:prstGeom prst="rect">
            <a:avLst/>
          </a:prstGeom>
        </p:spPr>
      </p:pic>
      <p:sp>
        <p:nvSpPr>
          <p:cNvPr id="7" name="순서도: 처리 6"/>
          <p:cNvSpPr/>
          <p:nvPr/>
        </p:nvSpPr>
        <p:spPr>
          <a:xfrm>
            <a:off x="5837776" y="1686348"/>
            <a:ext cx="4221717" cy="804509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  </a:t>
            </a:r>
            <a:r>
              <a: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Google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Chart </a:t>
            </a:r>
            <a:r>
              <a:rPr lang="en-US" altLang="ko-KR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API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사용하여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데이터 시각화 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1815562" y="1707710"/>
            <a:ext cx="3244846" cy="78314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작업 목록을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불러온 뒤 </a:t>
            </a: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서버에서</a:t>
            </a:r>
            <a:endParaRPr lang="en-US" altLang="ko-KR" sz="1400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4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프로젝트 인원 별 데이터 가공 </a:t>
            </a:r>
            <a:endParaRPr lang="ko-KR" altLang="en-US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224302" y="1991517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63366" y="1134725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프로젝트 팀원들의 작업의 시작일과 종료일을 시각화 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4516" y="1598249"/>
            <a:ext cx="1064724" cy="5874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78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7.7.8. </a:t>
            </a:r>
            <a:r>
              <a:rPr lang="ko-KR" altLang="en-US" dirty="0" smtClean="0"/>
              <a:t>작업 생성 프로세스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작업 </a:t>
            </a:r>
            <a:r>
              <a:rPr lang="ko-KR" altLang="en-US" dirty="0"/>
              <a:t>생성 </a:t>
            </a:r>
            <a:r>
              <a:rPr lang="ko-KR" altLang="en-US" dirty="0" smtClean="0"/>
              <a:t>프로세스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5150" y="2597662"/>
            <a:ext cx="9481891" cy="4070154"/>
          </a:xfrm>
          <a:prstGeom prst="rect">
            <a:avLst/>
          </a:prstGeom>
        </p:spPr>
      </p:pic>
      <p:cxnSp>
        <p:nvCxnSpPr>
          <p:cNvPr id="5" name="선 4"/>
          <p:cNvCxnSpPr/>
          <p:nvPr/>
        </p:nvCxnSpPr>
        <p:spPr>
          <a:xfrm>
            <a:off x="1145058" y="2952251"/>
            <a:ext cx="9545934" cy="1046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선 5"/>
          <p:cNvCxnSpPr/>
          <p:nvPr/>
        </p:nvCxnSpPr>
        <p:spPr>
          <a:xfrm flipV="1">
            <a:off x="6672590" y="6486134"/>
            <a:ext cx="4035042" cy="1507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선 6"/>
          <p:cNvCxnSpPr/>
          <p:nvPr/>
        </p:nvCxnSpPr>
        <p:spPr>
          <a:xfrm rot="5400000">
            <a:off x="8918242" y="4736102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선 7"/>
          <p:cNvCxnSpPr/>
          <p:nvPr/>
        </p:nvCxnSpPr>
        <p:spPr>
          <a:xfrm rot="16200000" flipH="1">
            <a:off x="5793361" y="5632442"/>
            <a:ext cx="1727060" cy="1047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선 8"/>
          <p:cNvCxnSpPr/>
          <p:nvPr/>
        </p:nvCxnSpPr>
        <p:spPr>
          <a:xfrm>
            <a:off x="1194660" y="4761524"/>
            <a:ext cx="5447471" cy="342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선 10"/>
          <p:cNvCxnSpPr/>
          <p:nvPr/>
        </p:nvCxnSpPr>
        <p:spPr>
          <a:xfrm rot="5400000">
            <a:off x="-600896" y="4710562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선 11"/>
          <p:cNvCxnSpPr/>
          <p:nvPr/>
        </p:nvCxnSpPr>
        <p:spPr>
          <a:xfrm>
            <a:off x="1158653" y="5938424"/>
            <a:ext cx="3043717" cy="803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 rot="16200000" flipH="1">
            <a:off x="3616685" y="5358891"/>
            <a:ext cx="1197231" cy="49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선 13"/>
          <p:cNvCxnSpPr/>
          <p:nvPr/>
        </p:nvCxnSpPr>
        <p:spPr>
          <a:xfrm flipV="1">
            <a:off x="1190054" y="6480275"/>
            <a:ext cx="3650804" cy="243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선 14"/>
          <p:cNvCxnSpPr/>
          <p:nvPr/>
        </p:nvCxnSpPr>
        <p:spPr>
          <a:xfrm>
            <a:off x="4147619" y="5944285"/>
            <a:ext cx="714174" cy="217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선 15"/>
          <p:cNvCxnSpPr/>
          <p:nvPr/>
        </p:nvCxnSpPr>
        <p:spPr>
          <a:xfrm rot="16200000" flipH="1">
            <a:off x="4579182" y="6218598"/>
            <a:ext cx="523353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042607" y="6174190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가로 글상자 17"/>
          <p:cNvSpPr txBox="1"/>
          <p:nvPr/>
        </p:nvSpPr>
        <p:spPr>
          <a:xfrm>
            <a:off x="8450016" y="6200228"/>
            <a:ext cx="85829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667106" y="6025586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가로 글상자 19"/>
          <p:cNvSpPr txBox="1"/>
          <p:nvPr/>
        </p:nvSpPr>
        <p:spPr>
          <a:xfrm>
            <a:off x="4720370" y="6024644"/>
            <a:ext cx="17689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 attach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103491" y="5136671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2" name="가로 글상자 21"/>
          <p:cNvSpPr txBox="1"/>
          <p:nvPr/>
        </p:nvSpPr>
        <p:spPr>
          <a:xfrm>
            <a:off x="4264427" y="5133063"/>
            <a:ext cx="15339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 err="1"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endParaRPr lang="en-US" altLang="ko-KR" sz="15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7225005" y="1991918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7862233" y="1770258"/>
            <a:ext cx="2720889" cy="827404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여러 개의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DAO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묶음    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한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개의 서비스에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트랜잭션 처리</a:t>
            </a:r>
          </a:p>
          <a:p>
            <a:pPr lvl="0">
              <a:defRPr/>
            </a:pPr>
            <a:endParaRPr lang="ko-KR" altLang="en-US" sz="1400" b="1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1132489" y="1788880"/>
            <a:ext cx="5942004" cy="84236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하나의 </a:t>
            </a:r>
            <a:r>
              <a:rPr lang="en-US" altLang="ko-KR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Task </a:t>
            </a:r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생성 시</a:t>
            </a:r>
            <a:endParaRPr lang="en-US" altLang="ko-KR" sz="1200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여러 공동 작업자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와  다수 첨부파일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생성이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있을 수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있다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ko-KR" altLang="en-US" sz="12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→</a:t>
            </a:r>
            <a:r>
              <a:rPr lang="en-US" altLang="ko-KR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여러 테이블에 다중 </a:t>
            </a:r>
            <a:r>
              <a:rPr lang="en-US" altLang="ko-KR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Row</a:t>
            </a:r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Insert </a:t>
            </a:r>
            <a:r>
              <a:rPr lang="ko-KR" altLang="en-US" sz="1200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하는 상황 발생 </a:t>
            </a:r>
            <a:endParaRPr lang="ko-KR" altLang="en-US" sz="12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가로 글상자 4"/>
          <p:cNvSpPr txBox="1"/>
          <p:nvPr/>
        </p:nvSpPr>
        <p:spPr>
          <a:xfrm>
            <a:off x="-133157" y="1165398"/>
            <a:ext cx="10490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팀프로젝트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팀원들의 </a:t>
            </a:r>
            <a:r>
              <a:rPr lang="ko-KR" altLang="en-US" sz="1600" dirty="0" smtClean="0">
                <a:latin typeface="Noto Sans KR" panose="020B0600000101010101" charset="-127"/>
                <a:ea typeface="Noto Sans KR" panose="020B0600000101010101" charset="-127"/>
              </a:rPr>
              <a:t>작업 생성 요구조건 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4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477444" y="2198217"/>
            <a:ext cx="10534344" cy="2947516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7.7.8. </a:t>
            </a:r>
            <a:r>
              <a:rPr lang="ko-KR" altLang="en-US" dirty="0"/>
              <a:t>작업 생성 프로세스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3239"/>
            <a:ext cx="7797338" cy="670329"/>
          </a:xfrm>
        </p:spPr>
        <p:txBody>
          <a:bodyPr/>
          <a:lstStyle/>
          <a:p>
            <a:pPr lvl="0">
              <a:defRPr/>
            </a:pPr>
            <a:r>
              <a:rPr lang="ko-KR" altLang="en-US" dirty="0" smtClean="0"/>
              <a:t>작업 </a:t>
            </a:r>
            <a:r>
              <a:rPr lang="ko-KR" altLang="en-US" dirty="0"/>
              <a:t>생성 </a:t>
            </a:r>
            <a:r>
              <a:rPr lang="ko-KR" altLang="en-US" dirty="0" smtClean="0"/>
              <a:t>프로세스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22" name="순서도: 처리 21"/>
          <p:cNvSpPr/>
          <p:nvPr/>
        </p:nvSpPr>
        <p:spPr>
          <a:xfrm>
            <a:off x="148453" y="2943682"/>
            <a:ext cx="1245576" cy="29307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인원</a:t>
            </a:r>
          </a:p>
        </p:txBody>
      </p:sp>
      <p:cxnSp>
        <p:nvCxnSpPr>
          <p:cNvPr id="23" name="직선 화살표 연결선 12"/>
          <p:cNvCxnSpPr/>
          <p:nvPr/>
        </p:nvCxnSpPr>
        <p:spPr>
          <a:xfrm>
            <a:off x="1568981" y="2620646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처리 23"/>
          <p:cNvSpPr/>
          <p:nvPr/>
        </p:nvSpPr>
        <p:spPr>
          <a:xfrm>
            <a:off x="2149646" y="2397091"/>
            <a:ext cx="1245576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작업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정보 입력</a:t>
            </a:r>
          </a:p>
        </p:txBody>
      </p:sp>
      <p:cxnSp>
        <p:nvCxnSpPr>
          <p:cNvPr id="25" name="직선 화살표 연결선 12"/>
          <p:cNvCxnSpPr/>
          <p:nvPr/>
        </p:nvCxnSpPr>
        <p:spPr>
          <a:xfrm>
            <a:off x="3500777" y="2628391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12"/>
          <p:cNvCxnSpPr/>
          <p:nvPr/>
        </p:nvCxnSpPr>
        <p:spPr>
          <a:xfrm>
            <a:off x="5535881" y="2634253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처리 28"/>
          <p:cNvSpPr/>
          <p:nvPr/>
        </p:nvSpPr>
        <p:spPr>
          <a:xfrm>
            <a:off x="6170243" y="2365690"/>
            <a:ext cx="2742362" cy="408213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Sub 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X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생성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X) </a:t>
            </a:r>
          </a:p>
        </p:txBody>
      </p:sp>
      <p:sp>
        <p:nvSpPr>
          <p:cNvPr id="30" name="순서도: 처리 29"/>
          <p:cNvSpPr/>
          <p:nvPr/>
        </p:nvSpPr>
        <p:spPr>
          <a:xfrm>
            <a:off x="6207506" y="3146111"/>
            <a:ext cx="2710961" cy="743159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Sub 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생성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O)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작업자 수 만큼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ow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 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1" name="순서도: 처리 30"/>
          <p:cNvSpPr/>
          <p:nvPr/>
        </p:nvSpPr>
        <p:spPr>
          <a:xfrm>
            <a:off x="4186112" y="2397091"/>
            <a:ext cx="1245576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생성</a:t>
            </a:r>
          </a:p>
        </p:txBody>
      </p:sp>
      <p:sp>
        <p:nvSpPr>
          <p:cNvPr id="33" name="순서도: 처리 32"/>
          <p:cNvSpPr/>
          <p:nvPr/>
        </p:nvSpPr>
        <p:spPr>
          <a:xfrm>
            <a:off x="9624364" y="3144228"/>
            <a:ext cx="231321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첨부파일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존재 여부</a:t>
            </a:r>
          </a:p>
        </p:txBody>
      </p:sp>
      <p:cxnSp>
        <p:nvCxnSpPr>
          <p:cNvPr id="36" name="선 35"/>
          <p:cNvCxnSpPr/>
          <p:nvPr/>
        </p:nvCxnSpPr>
        <p:spPr>
          <a:xfrm rot="16200000" flipH="1">
            <a:off x="4535084" y="3244186"/>
            <a:ext cx="512885" cy="104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화살표 36"/>
          <p:cNvCxnSpPr/>
          <p:nvPr/>
        </p:nvCxnSpPr>
        <p:spPr>
          <a:xfrm flipV="1">
            <a:off x="4782524" y="3484930"/>
            <a:ext cx="826894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선 37"/>
          <p:cNvCxnSpPr/>
          <p:nvPr/>
        </p:nvCxnSpPr>
        <p:spPr>
          <a:xfrm flipV="1">
            <a:off x="9219707" y="2506994"/>
            <a:ext cx="1039899" cy="711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화살표 38"/>
          <p:cNvCxnSpPr/>
          <p:nvPr/>
        </p:nvCxnSpPr>
        <p:spPr>
          <a:xfrm rot="16200000" flipH="1" flipV="1">
            <a:off x="10034571" y="2711095"/>
            <a:ext cx="408214" cy="1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처리 39"/>
          <p:cNvSpPr/>
          <p:nvPr/>
        </p:nvSpPr>
        <p:spPr>
          <a:xfrm>
            <a:off x="9323644" y="4193758"/>
            <a:ext cx="1768930" cy="63848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attach(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ow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1" name="직선 화살표 연결선 12"/>
          <p:cNvCxnSpPr/>
          <p:nvPr/>
        </p:nvCxnSpPr>
        <p:spPr>
          <a:xfrm>
            <a:off x="9032652" y="3362340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2"/>
          <p:cNvCxnSpPr/>
          <p:nvPr/>
        </p:nvCxnSpPr>
        <p:spPr>
          <a:xfrm rot="16200000" flipH="1">
            <a:off x="10037717" y="3860394"/>
            <a:ext cx="405302" cy="7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12"/>
          <p:cNvCxnSpPr/>
          <p:nvPr/>
        </p:nvCxnSpPr>
        <p:spPr>
          <a:xfrm rot="5400000">
            <a:off x="10498895" y="4532126"/>
            <a:ext cx="1770621" cy="19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처리 44"/>
          <p:cNvSpPr/>
          <p:nvPr/>
        </p:nvSpPr>
        <p:spPr>
          <a:xfrm>
            <a:off x="9337148" y="5567974"/>
            <a:ext cx="231321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Task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생성 완료</a:t>
            </a:r>
          </a:p>
        </p:txBody>
      </p:sp>
      <p:cxnSp>
        <p:nvCxnSpPr>
          <p:cNvPr id="46" name="직선 화살표 연결선 12"/>
          <p:cNvCxnSpPr/>
          <p:nvPr/>
        </p:nvCxnSpPr>
        <p:spPr>
          <a:xfrm rot="16200000" flipH="1">
            <a:off x="10043579" y="5172751"/>
            <a:ext cx="405302" cy="7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가로 글상자 46"/>
          <p:cNvSpPr txBox="1"/>
          <p:nvPr/>
        </p:nvSpPr>
        <p:spPr>
          <a:xfrm>
            <a:off x="10281900" y="3674486"/>
            <a:ext cx="497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Noto Sans KR" panose="020B0600000101010101" charset="-127"/>
                <a:ea typeface="Noto Sans KR" panose="020B0600000101010101" charset="-127"/>
              </a:rPr>
              <a:t>O</a:t>
            </a:r>
          </a:p>
        </p:txBody>
      </p:sp>
      <p:sp>
        <p:nvSpPr>
          <p:cNvPr id="48" name="가로 글상자 47"/>
          <p:cNvSpPr txBox="1"/>
          <p:nvPr/>
        </p:nvSpPr>
        <p:spPr>
          <a:xfrm>
            <a:off x="11449603" y="3696571"/>
            <a:ext cx="497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Noto Sans KR" panose="020B0600000101010101" charset="-127"/>
                <a:ea typeface="Noto Sans KR" panose="020B0600000101010101" charset="-127"/>
              </a:rPr>
              <a:t>X</a:t>
            </a:r>
          </a:p>
        </p:txBody>
      </p:sp>
      <p:sp>
        <p:nvSpPr>
          <p:cNvPr id="50" name="순서도: 처리 49"/>
          <p:cNvSpPr/>
          <p:nvPr/>
        </p:nvSpPr>
        <p:spPr>
          <a:xfrm>
            <a:off x="1568981" y="4541994"/>
            <a:ext cx="1827754" cy="523351"/>
          </a:xfrm>
          <a:prstGeom prst="flowChartProcess">
            <a:avLst/>
          </a:prstGeom>
          <a:solidFill>
            <a:schemeClr val="lt1"/>
          </a:solidFill>
          <a:ln w="317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</a:t>
            </a:r>
            <a:r>
              <a:rPr lang="ko-KR" altLang="en-US" sz="1500" b="1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ransaction</a:t>
            </a:r>
            <a:r>
              <a:rPr lang="ko-KR" altLang="en-US" sz="1500" b="1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처리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5" y="2198217"/>
            <a:ext cx="657154" cy="649952"/>
          </a:xfrm>
          <a:prstGeom prst="rect">
            <a:avLst/>
          </a:prstGeom>
        </p:spPr>
      </p:pic>
      <p:sp>
        <p:nvSpPr>
          <p:cNvPr id="42" name="가로 글상자 4"/>
          <p:cNvSpPr txBox="1"/>
          <p:nvPr/>
        </p:nvSpPr>
        <p:spPr>
          <a:xfrm>
            <a:off x="-455411" y="1310504"/>
            <a:ext cx="129915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        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Table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작업자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Table)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 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 Table)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	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2" name="덧셈 기호 51"/>
          <p:cNvSpPr/>
          <p:nvPr/>
        </p:nvSpPr>
        <p:spPr>
          <a:xfrm>
            <a:off x="3641252" y="1339147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2" name="덧셈 기호 31"/>
          <p:cNvSpPr/>
          <p:nvPr/>
        </p:nvSpPr>
        <p:spPr>
          <a:xfrm>
            <a:off x="6880469" y="1339146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7.7.9. </a:t>
            </a:r>
            <a:r>
              <a:rPr lang="ko-KR" altLang="en-US" dirty="0"/>
              <a:t>작업 </a:t>
            </a:r>
            <a:r>
              <a:rPr lang="ko-KR" altLang="en-US" dirty="0" smtClean="0"/>
              <a:t>수정 </a:t>
            </a:r>
            <a:r>
              <a:rPr lang="ko-KR" altLang="en-US" dirty="0"/>
              <a:t>프로세스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작업 </a:t>
            </a:r>
            <a:r>
              <a:rPr lang="ko-KR" altLang="en-US" dirty="0"/>
              <a:t>수정 </a:t>
            </a:r>
            <a:r>
              <a:rPr lang="ko-KR" altLang="en-US" dirty="0" smtClean="0"/>
              <a:t>프로세스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4189" y="2511125"/>
            <a:ext cx="9164425" cy="4143680"/>
          </a:xfrm>
          <a:prstGeom prst="rect">
            <a:avLst/>
          </a:prstGeom>
        </p:spPr>
      </p:pic>
      <p:cxnSp>
        <p:nvCxnSpPr>
          <p:cNvPr id="31" name="선 30"/>
          <p:cNvCxnSpPr/>
          <p:nvPr/>
        </p:nvCxnSpPr>
        <p:spPr>
          <a:xfrm>
            <a:off x="1170172" y="3079223"/>
            <a:ext cx="9533885" cy="758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선 31"/>
          <p:cNvCxnSpPr/>
          <p:nvPr/>
        </p:nvCxnSpPr>
        <p:spPr>
          <a:xfrm flipV="1">
            <a:off x="6669015" y="6651167"/>
            <a:ext cx="4035042" cy="1507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선 32"/>
          <p:cNvCxnSpPr/>
          <p:nvPr/>
        </p:nvCxnSpPr>
        <p:spPr>
          <a:xfrm rot="5400000">
            <a:off x="8933717" y="4861806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선 33"/>
          <p:cNvCxnSpPr/>
          <p:nvPr/>
        </p:nvCxnSpPr>
        <p:spPr>
          <a:xfrm rot="16200000" flipH="1" flipV="1">
            <a:off x="5718921" y="5729441"/>
            <a:ext cx="1873599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선 34"/>
          <p:cNvCxnSpPr/>
          <p:nvPr/>
        </p:nvCxnSpPr>
        <p:spPr>
          <a:xfrm>
            <a:off x="1199668" y="4791754"/>
            <a:ext cx="5447471" cy="342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선 35"/>
          <p:cNvCxnSpPr/>
          <p:nvPr/>
        </p:nvCxnSpPr>
        <p:spPr>
          <a:xfrm rot="5400000">
            <a:off x="-585420" y="4875594"/>
            <a:ext cx="3546439" cy="938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선 36"/>
          <p:cNvCxnSpPr/>
          <p:nvPr/>
        </p:nvCxnSpPr>
        <p:spPr>
          <a:xfrm>
            <a:off x="1174128" y="5904582"/>
            <a:ext cx="3043717" cy="803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선 37"/>
          <p:cNvCxnSpPr/>
          <p:nvPr/>
        </p:nvCxnSpPr>
        <p:spPr>
          <a:xfrm rot="16200000" flipH="1">
            <a:off x="3718251" y="5364563"/>
            <a:ext cx="1055508" cy="1633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선 38"/>
          <p:cNvCxnSpPr/>
          <p:nvPr/>
        </p:nvCxnSpPr>
        <p:spPr>
          <a:xfrm flipV="1">
            <a:off x="1163661" y="6676709"/>
            <a:ext cx="3712664" cy="243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선 39"/>
          <p:cNvCxnSpPr/>
          <p:nvPr/>
        </p:nvCxnSpPr>
        <p:spPr>
          <a:xfrm flipV="1">
            <a:off x="4215430" y="5891681"/>
            <a:ext cx="681829" cy="829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101114" y="6299894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가로 글상자 42"/>
          <p:cNvSpPr txBox="1"/>
          <p:nvPr/>
        </p:nvSpPr>
        <p:spPr>
          <a:xfrm>
            <a:off x="8488859" y="6297360"/>
            <a:ext cx="85829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151489" y="5212009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7" name="가로 글상자 46"/>
          <p:cNvSpPr txBox="1"/>
          <p:nvPr/>
        </p:nvSpPr>
        <p:spPr>
          <a:xfrm>
            <a:off x="4340217" y="5194559"/>
            <a:ext cx="16533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 err="1" smtClean="0"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endParaRPr lang="en-US" altLang="ko-KR" sz="15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9" name="선 48"/>
          <p:cNvCxnSpPr/>
          <p:nvPr/>
        </p:nvCxnSpPr>
        <p:spPr>
          <a:xfrm rot="5400000">
            <a:off x="4494277" y="6278650"/>
            <a:ext cx="759493" cy="460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693048" y="6159216"/>
            <a:ext cx="1475851" cy="345412"/>
          </a:xfrm>
          <a:prstGeom prst="rect">
            <a:avLst/>
          </a:prstGeom>
          <a:solidFill>
            <a:schemeClr val="lt1"/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70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5" name="가로 글상자 44"/>
          <p:cNvSpPr txBox="1"/>
          <p:nvPr/>
        </p:nvSpPr>
        <p:spPr>
          <a:xfrm>
            <a:off x="4771447" y="6161102"/>
            <a:ext cx="17689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dirty="0">
                <a:latin typeface="Noto Sans KR" panose="020B0600000101010101" charset="-127"/>
                <a:ea typeface="Noto Sans KR" panose="020B0600000101010101" charset="-127"/>
              </a:rPr>
              <a:t>Task attach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7101422" y="2060019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7907711" y="1701763"/>
            <a:ext cx="2747085" cy="1071530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여러 개의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DAO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묶음    </a:t>
            </a:r>
            <a:endParaRPr lang="en-US" altLang="ko-KR" sz="12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→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한 </a:t>
            </a:r>
            <a:r>
              <a:rPr lang="ko-KR" alt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개의 서비스에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트랜잭션 처리</a:t>
            </a:r>
          </a:p>
          <a:p>
            <a:pPr lvl="0">
              <a:defRPr/>
            </a:pP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0184" y="2017977"/>
            <a:ext cx="873796" cy="262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11983" y="2081504"/>
            <a:ext cx="1219200" cy="3216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처리 27"/>
          <p:cNvSpPr/>
          <p:nvPr/>
        </p:nvSpPr>
        <p:spPr>
          <a:xfrm>
            <a:off x="1111983" y="1735042"/>
            <a:ext cx="5844904" cy="1071530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하나의 작업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(Task)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 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수정 시 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여러 공동 작업자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와  다수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Attach)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수정이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있을 수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있다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→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하나의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를 생성 시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개 테이블에 </a:t>
            </a:r>
            <a:endParaRPr lang="en-US" altLang="ko-KR" sz="1200" dirty="0" smtClean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U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pdate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및 다중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ow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를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Insert,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해야하는 상황 발생</a:t>
            </a:r>
          </a:p>
        </p:txBody>
      </p:sp>
      <p:sp>
        <p:nvSpPr>
          <p:cNvPr id="27" name="가로 글상자 4"/>
          <p:cNvSpPr txBox="1"/>
          <p:nvPr/>
        </p:nvSpPr>
        <p:spPr>
          <a:xfrm>
            <a:off x="-195575" y="1133700"/>
            <a:ext cx="10465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600" dirty="0" err="1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팀프로젝트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팀원들의 </a:t>
            </a:r>
            <a:r>
              <a:rPr lang="ko-KR" altLang="en-US" sz="1600" dirty="0" smtClean="0">
                <a:latin typeface="Noto Sans KR" panose="020B0600000101010101" charset="-127"/>
                <a:ea typeface="Noto Sans KR" panose="020B0600000101010101" charset="-127"/>
              </a:rPr>
              <a:t>작업 수정 요구조건</a:t>
            </a:r>
          </a:p>
        </p:txBody>
      </p:sp>
    </p:spTree>
    <p:extLst>
      <p:ext uri="{BB962C8B-B14F-4D97-AF65-F5344CB8AC3E}">
        <p14:creationId xmlns:p14="http://schemas.microsoft.com/office/powerpoint/2010/main" val="36377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1274486" y="2207740"/>
            <a:ext cx="10848192" cy="3742097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7.7.9. </a:t>
            </a:r>
            <a:r>
              <a:rPr lang="ko-KR" altLang="en-US" dirty="0"/>
              <a:t>작업 수정 프로세스</a:t>
            </a:r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작업 </a:t>
            </a:r>
            <a:r>
              <a:rPr lang="ko-KR" altLang="en-US" dirty="0"/>
              <a:t>수정 </a:t>
            </a:r>
            <a:r>
              <a:rPr lang="ko-KR" altLang="en-US" dirty="0" smtClean="0"/>
              <a:t>프로세스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9" name="순서도: 처리 58"/>
          <p:cNvSpPr/>
          <p:nvPr/>
        </p:nvSpPr>
        <p:spPr>
          <a:xfrm>
            <a:off x="141405" y="2839666"/>
            <a:ext cx="1245576" cy="29307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인원</a:t>
            </a:r>
          </a:p>
        </p:txBody>
      </p:sp>
      <p:cxnSp>
        <p:nvCxnSpPr>
          <p:cNvPr id="60" name="직선 화살표 연결선 12"/>
          <p:cNvCxnSpPr/>
          <p:nvPr/>
        </p:nvCxnSpPr>
        <p:spPr>
          <a:xfrm>
            <a:off x="1657078" y="2596598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처리 60"/>
          <p:cNvSpPr/>
          <p:nvPr/>
        </p:nvSpPr>
        <p:spPr>
          <a:xfrm>
            <a:off x="2247268" y="2382568"/>
            <a:ext cx="1674725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작업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수정 정보 입력</a:t>
            </a:r>
          </a:p>
        </p:txBody>
      </p:sp>
      <p:cxnSp>
        <p:nvCxnSpPr>
          <p:cNvPr id="62" name="직선 화살표 연결선 12"/>
          <p:cNvCxnSpPr/>
          <p:nvPr/>
        </p:nvCxnSpPr>
        <p:spPr>
          <a:xfrm>
            <a:off x="4070357" y="2597750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순서도: 처리 62"/>
          <p:cNvSpPr/>
          <p:nvPr/>
        </p:nvSpPr>
        <p:spPr>
          <a:xfrm>
            <a:off x="4671014" y="2382568"/>
            <a:ext cx="1153990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유효성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검증</a:t>
            </a:r>
          </a:p>
        </p:txBody>
      </p:sp>
      <p:cxnSp>
        <p:nvCxnSpPr>
          <p:cNvPr id="64" name="직선 화살표 연결선 12"/>
          <p:cNvCxnSpPr/>
          <p:nvPr/>
        </p:nvCxnSpPr>
        <p:spPr>
          <a:xfrm>
            <a:off x="5942467" y="2583620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6576014" y="2382568"/>
            <a:ext cx="1057170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en-US" altLang="ko-KR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</a:t>
            </a:r>
            <a:r>
              <a:rPr lang="ko-KR" altLang="en-US" sz="120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수정</a:t>
            </a:r>
          </a:p>
        </p:txBody>
      </p:sp>
      <p:cxnSp>
        <p:nvCxnSpPr>
          <p:cNvPr id="66" name="직선 화살표 연결선 12"/>
          <p:cNvCxnSpPr/>
          <p:nvPr/>
        </p:nvCxnSpPr>
        <p:spPr>
          <a:xfrm>
            <a:off x="7811460" y="2589481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처리 66"/>
          <p:cNvSpPr/>
          <p:nvPr/>
        </p:nvSpPr>
        <p:spPr>
          <a:xfrm>
            <a:off x="8386965" y="2374759"/>
            <a:ext cx="1566625" cy="73792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기존에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있던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모든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공동 작업자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ow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delete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cxnSp>
        <p:nvCxnSpPr>
          <p:cNvPr id="68" name="직선 화살표 연결선 12"/>
          <p:cNvCxnSpPr/>
          <p:nvPr/>
        </p:nvCxnSpPr>
        <p:spPr>
          <a:xfrm>
            <a:off x="10036333" y="2565825"/>
            <a:ext cx="4845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처리 68"/>
          <p:cNvSpPr/>
          <p:nvPr/>
        </p:nvSpPr>
        <p:spPr>
          <a:xfrm>
            <a:off x="10580283" y="2382568"/>
            <a:ext cx="1402583" cy="75362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사용자가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입력한 </a:t>
            </a: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작업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을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수에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따라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0" name="직선 화살표 연결선 76"/>
          <p:cNvCxnSpPr/>
          <p:nvPr/>
        </p:nvCxnSpPr>
        <p:spPr>
          <a:xfrm rot="10800000" flipV="1">
            <a:off x="10388855" y="3172828"/>
            <a:ext cx="570227" cy="433509"/>
          </a:xfrm>
          <a:prstGeom prst="bentConnector3">
            <a:avLst>
              <a:gd name="adj1" fmla="val -120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6"/>
          <p:cNvCxnSpPr>
            <a:stCxn id="69" idx="2"/>
          </p:cNvCxnSpPr>
          <p:nvPr/>
        </p:nvCxnSpPr>
        <p:spPr>
          <a:xfrm rot="5400000">
            <a:off x="10326629" y="3170779"/>
            <a:ext cx="989531" cy="920361"/>
          </a:xfrm>
          <a:prstGeom prst="bentConnector3">
            <a:avLst>
              <a:gd name="adj1" fmla="val 991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6"/>
          <p:cNvCxnSpPr/>
          <p:nvPr/>
        </p:nvCxnSpPr>
        <p:spPr>
          <a:xfrm rot="5400000">
            <a:off x="10302591" y="3232700"/>
            <a:ext cx="1543259" cy="1318846"/>
          </a:xfrm>
          <a:prstGeom prst="bentConnector3">
            <a:avLst>
              <a:gd name="adj1" fmla="val 10017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처리 72"/>
          <p:cNvSpPr/>
          <p:nvPr/>
        </p:nvSpPr>
        <p:spPr>
          <a:xfrm>
            <a:off x="8187937" y="3401010"/>
            <a:ext cx="19364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추가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파일만 있는 경우</a:t>
            </a:r>
          </a:p>
        </p:txBody>
      </p:sp>
      <p:sp>
        <p:nvSpPr>
          <p:cNvPr id="74" name="순서도: 처리 73"/>
          <p:cNvSpPr/>
          <p:nvPr/>
        </p:nvSpPr>
        <p:spPr>
          <a:xfrm>
            <a:off x="8183331" y="3968428"/>
            <a:ext cx="19364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삭제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파일만 있는 경우</a:t>
            </a:r>
          </a:p>
        </p:txBody>
      </p:sp>
      <p:sp>
        <p:nvSpPr>
          <p:cNvPr id="75" name="순서도: 처리 74"/>
          <p:cNvSpPr/>
          <p:nvPr/>
        </p:nvSpPr>
        <p:spPr>
          <a:xfrm>
            <a:off x="7710115" y="4538463"/>
            <a:ext cx="2407417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파일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추가 전부 있는 경우</a:t>
            </a:r>
          </a:p>
        </p:txBody>
      </p:sp>
      <p:sp>
        <p:nvSpPr>
          <p:cNvPr id="77" name="순서도: 처리 76"/>
          <p:cNvSpPr/>
          <p:nvPr/>
        </p:nvSpPr>
        <p:spPr>
          <a:xfrm>
            <a:off x="5364664" y="3424666"/>
            <a:ext cx="1583138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79" name="직선 화살표 연결선 12"/>
          <p:cNvCxnSpPr/>
          <p:nvPr/>
        </p:nvCxnSpPr>
        <p:spPr>
          <a:xfrm rot="10800000" flipV="1">
            <a:off x="7138616" y="3610649"/>
            <a:ext cx="803889" cy="17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12"/>
          <p:cNvCxnSpPr/>
          <p:nvPr/>
        </p:nvCxnSpPr>
        <p:spPr>
          <a:xfrm rot="10800000" flipV="1">
            <a:off x="7146258" y="4181837"/>
            <a:ext cx="846908" cy="6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순서도: 처리 80"/>
          <p:cNvSpPr/>
          <p:nvPr/>
        </p:nvSpPr>
        <p:spPr>
          <a:xfrm>
            <a:off x="3572080" y="3960581"/>
            <a:ext cx="1143523" cy="115137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DB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</p:txBody>
      </p:sp>
      <p:cxnSp>
        <p:nvCxnSpPr>
          <p:cNvPr id="83" name="직선 화살표 연결선 12"/>
          <p:cNvCxnSpPr/>
          <p:nvPr/>
        </p:nvCxnSpPr>
        <p:spPr>
          <a:xfrm rot="10800000" flipV="1">
            <a:off x="7138931" y="4721949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처리 83"/>
          <p:cNvSpPr/>
          <p:nvPr/>
        </p:nvSpPr>
        <p:spPr>
          <a:xfrm>
            <a:off x="5355087" y="3938809"/>
            <a:ext cx="1583138" cy="114090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물리적 </a:t>
            </a: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파일 삭제</a:t>
            </a:r>
          </a:p>
        </p:txBody>
      </p:sp>
      <p:cxnSp>
        <p:nvCxnSpPr>
          <p:cNvPr id="85" name="직선 화살표 연결선 12"/>
          <p:cNvCxnSpPr/>
          <p:nvPr/>
        </p:nvCxnSpPr>
        <p:spPr>
          <a:xfrm rot="10800000" flipV="1">
            <a:off x="4768776" y="4784960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12"/>
          <p:cNvCxnSpPr/>
          <p:nvPr/>
        </p:nvCxnSpPr>
        <p:spPr>
          <a:xfrm rot="10800000" flipV="1">
            <a:off x="4749203" y="4213775"/>
            <a:ext cx="515814" cy="6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순서도: 처리 88"/>
          <p:cNvSpPr/>
          <p:nvPr/>
        </p:nvSpPr>
        <p:spPr>
          <a:xfrm>
            <a:off x="1371281" y="4630363"/>
            <a:ext cx="1468001" cy="376812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파일 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다중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 </a:t>
            </a:r>
            <a:r>
              <a:rPr lang="en-US" altLang="ko-KR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nsert</a:t>
            </a:r>
            <a:endParaRPr lang="en-US" altLang="ko-KR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0" name="직선 화살표 연결선 12"/>
          <p:cNvCxnSpPr/>
          <p:nvPr/>
        </p:nvCxnSpPr>
        <p:spPr>
          <a:xfrm rot="10800000" flipV="1">
            <a:off x="2911505" y="4809766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처리 90"/>
          <p:cNvSpPr/>
          <p:nvPr/>
        </p:nvSpPr>
        <p:spPr>
          <a:xfrm>
            <a:off x="146743" y="3422048"/>
            <a:ext cx="588770" cy="1632855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작업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수정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lvl="0">
              <a:defRPr/>
            </a:pPr>
            <a:r>
              <a:rPr lang="ko-KR" altLang="en-US" sz="12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완료</a:t>
            </a:r>
            <a:endParaRPr lang="ko-KR" altLang="en-US" sz="12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92" name="직선 화살표 연결선 12"/>
          <p:cNvCxnSpPr/>
          <p:nvPr/>
        </p:nvCxnSpPr>
        <p:spPr>
          <a:xfrm rot="10800000">
            <a:off x="931666" y="3633378"/>
            <a:ext cx="4326674" cy="5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12"/>
          <p:cNvCxnSpPr/>
          <p:nvPr/>
        </p:nvCxnSpPr>
        <p:spPr>
          <a:xfrm rot="10800000">
            <a:off x="916593" y="4204462"/>
            <a:ext cx="2453891" cy="4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12"/>
          <p:cNvCxnSpPr/>
          <p:nvPr/>
        </p:nvCxnSpPr>
        <p:spPr>
          <a:xfrm rot="10800000" flipV="1">
            <a:off x="823960" y="4815628"/>
            <a:ext cx="459292" cy="13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처리 96"/>
          <p:cNvSpPr/>
          <p:nvPr/>
        </p:nvSpPr>
        <p:spPr>
          <a:xfrm>
            <a:off x="1392948" y="5313649"/>
            <a:ext cx="1820007" cy="523351"/>
          </a:xfrm>
          <a:prstGeom prst="flowChartProcess">
            <a:avLst/>
          </a:prstGeom>
          <a:solidFill>
            <a:schemeClr val="lt1"/>
          </a:solidFill>
          <a:ln w="317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</a:t>
            </a:r>
            <a:r>
              <a:rPr lang="ko-KR" altLang="en-US" sz="1500" b="1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ransaction</a:t>
            </a:r>
            <a:r>
              <a:rPr lang="ko-KR" altLang="en-US" sz="1500" b="1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500" b="1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처리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9" y="2103312"/>
            <a:ext cx="657154" cy="649952"/>
          </a:xfrm>
          <a:prstGeom prst="rect">
            <a:avLst/>
          </a:prstGeom>
        </p:spPr>
      </p:pic>
      <p:sp>
        <p:nvSpPr>
          <p:cNvPr id="41" name="가로 글상자 4"/>
          <p:cNvSpPr txBox="1"/>
          <p:nvPr/>
        </p:nvSpPr>
        <p:spPr>
          <a:xfrm>
            <a:off x="-55113" y="1379622"/>
            <a:ext cx="11912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 Table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공동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작업자 </a:t>
            </a:r>
            <a:r>
              <a:rPr lang="en-US" altLang="ko-KR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en-US" altLang="ko-KR" sz="1600" dirty="0" err="1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TaskSub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Table) 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</a:t>
            </a:r>
            <a:r>
              <a:rPr lang="ko-KR" altLang="en-US" sz="16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첨부파일 </a:t>
            </a:r>
            <a:r>
              <a:rPr lang="en-US" altLang="ko-KR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(Task Attach Table)</a:t>
            </a:r>
            <a:r>
              <a:rPr lang="ko-KR" altLang="en-US" sz="16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ko-KR" altLang="en-US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덧셈 기호 43"/>
          <p:cNvSpPr/>
          <p:nvPr/>
        </p:nvSpPr>
        <p:spPr>
          <a:xfrm>
            <a:off x="3002034" y="1406591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5" name="덧셈 기호 44"/>
          <p:cNvSpPr/>
          <p:nvPr/>
        </p:nvSpPr>
        <p:spPr>
          <a:xfrm>
            <a:off x="6216124" y="1417601"/>
            <a:ext cx="338883" cy="272949"/>
          </a:xfrm>
          <a:prstGeom prst="mathPlus">
            <a:avLst>
              <a:gd name="adj1" fmla="val 23520"/>
            </a:avLst>
          </a:prstGeom>
          <a:solidFill>
            <a:schemeClr val="dk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4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7.7.10. </a:t>
            </a:r>
            <a:r>
              <a:rPr lang="ko-KR" altLang="en-US" dirty="0" smtClean="0"/>
              <a:t>휴지통</a:t>
            </a:r>
            <a:endParaRPr lang="ko-KR" altLang="en-US" dirty="0"/>
          </a:p>
        </p:txBody>
      </p:sp>
      <p:sp>
        <p:nvSpPr>
          <p:cNvPr id="3" name="텍스트 개체 틀 14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휴지통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4" y="3150234"/>
            <a:ext cx="11081365" cy="3362325"/>
          </a:xfrm>
          <a:prstGeom prst="rect">
            <a:avLst/>
          </a:prstGeom>
        </p:spPr>
      </p:pic>
      <p:sp>
        <p:nvSpPr>
          <p:cNvPr id="5" name="순서도: 처리 4"/>
          <p:cNvSpPr/>
          <p:nvPr/>
        </p:nvSpPr>
        <p:spPr>
          <a:xfrm>
            <a:off x="1555433" y="1506513"/>
            <a:ext cx="1135392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영구 삭제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217080" y="1757451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217080" y="2669606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4334828" y="1506513"/>
            <a:ext cx="3145155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Delete 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처리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4334828" y="2454168"/>
            <a:ext cx="3161825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Task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에 </a:t>
            </a: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garbage 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속성값이 </a:t>
            </a:r>
            <a:r>
              <a:rPr lang="en-US" altLang="ko-KR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0</a:t>
            </a: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으로 변경 </a:t>
            </a:r>
            <a:endParaRPr lang="en-US" altLang="ko-KR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1555433" y="2449487"/>
            <a:ext cx="1135392" cy="700747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복구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8825401" y="2449487"/>
            <a:ext cx="2759857" cy="700748"/>
          </a:xfrm>
          <a:prstGeom prst="flowChartProcess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400" dirty="0" smtClean="0">
                <a:solidFill>
                  <a:srgbClr val="000000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작업목록으로  이동 </a:t>
            </a:r>
            <a:endParaRPr lang="ko-KR" altLang="en-US" sz="1400" dirty="0">
              <a:solidFill>
                <a:srgbClr val="000000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917669" y="2669606"/>
            <a:ext cx="486716" cy="1988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4247" y="1434705"/>
            <a:ext cx="900308" cy="3650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5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7.7.11. </a:t>
            </a:r>
            <a:r>
              <a:rPr lang="ko-KR" altLang="en-US" dirty="0" smtClean="0"/>
              <a:t>프로젝트 캘린더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캘린더 프로세스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287698" y="2608275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프로젝트 캘린더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53922" y="2608276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라이브러리 이용해 기본적인 캘린더 화면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287698" y="4050212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253922" y="4050212"/>
            <a:ext cx="6271630" cy="946001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해당 프로젝트에 등록된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87698" y="5835982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 클릭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53922" y="5835983"/>
            <a:ext cx="6271630" cy="602166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전체 프로젝트 기간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이벤트 클릭 시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해당 프로젝트의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Home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화면으로 이동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직선 화살표 연결선 9"/>
          <p:cNvCxnSpPr>
            <a:stCxn id="4" idx="2"/>
            <a:endCxn id="6" idx="0"/>
          </p:cNvCxnSpPr>
          <p:nvPr/>
        </p:nvCxnSpPr>
        <p:spPr>
          <a:xfrm>
            <a:off x="2341487" y="3210441"/>
            <a:ext cx="0" cy="8397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2"/>
            <a:endCxn id="8" idx="0"/>
          </p:cNvCxnSpPr>
          <p:nvPr/>
        </p:nvCxnSpPr>
        <p:spPr>
          <a:xfrm>
            <a:off x="2341487" y="4652378"/>
            <a:ext cx="0" cy="11836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4" idx="3"/>
            <a:endCxn id="5" idx="1"/>
          </p:cNvCxnSpPr>
          <p:nvPr/>
        </p:nvCxnSpPr>
        <p:spPr>
          <a:xfrm>
            <a:off x="3395276" y="2909358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395276" y="4351294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95275" y="6138456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기간 및 회의 일정 확인 가능한 캘린더 기능 제공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87470" y="1851210"/>
            <a:ext cx="1001827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라이브러리를 이용한 캘린더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23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FF6D3-F4AC-722E-F10C-C973635666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팀원소개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3F0B55-255F-6DA7-2ADC-339B3D2264BD}"/>
              </a:ext>
            </a:extLst>
          </p:cNvPr>
          <p:cNvGrpSpPr/>
          <p:nvPr/>
        </p:nvGrpSpPr>
        <p:grpSpPr>
          <a:xfrm>
            <a:off x="1052279" y="1401493"/>
            <a:ext cx="10087444" cy="4910817"/>
            <a:chOff x="1052279" y="1401493"/>
            <a:chExt cx="10087444" cy="49108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237D2E3-DA46-2D7B-4B25-88F267F82416}"/>
                </a:ext>
              </a:extLst>
            </p:cNvPr>
            <p:cNvGrpSpPr/>
            <p:nvPr/>
          </p:nvGrpSpPr>
          <p:grpSpPr>
            <a:xfrm>
              <a:off x="1052279" y="1401493"/>
              <a:ext cx="2660962" cy="4910817"/>
              <a:chOff x="475435" y="1568641"/>
              <a:chExt cx="2660962" cy="491081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47C98BA-FDFC-C2AC-41E9-6133F3ACAB7F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학원 내 모든 사람과 채팅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강의실 내 모든 사용자 조회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 err="1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채팅방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 및 대화 내용 보관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동일 강의실 학생 아닐 경우 게시글을 통한 접근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관리자 페이지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팀장 권한 부여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관리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1A79878-2A28-B90E-F358-9158F61E157D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강준우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B3DCD36-A9A9-82A2-BAB4-10EADD2CB529}"/>
                </a:ext>
              </a:extLst>
            </p:cNvPr>
            <p:cNvGrpSpPr/>
            <p:nvPr/>
          </p:nvGrpSpPr>
          <p:grpSpPr>
            <a:xfrm>
              <a:off x="8478761" y="1401493"/>
              <a:ext cx="2660962" cy="4910817"/>
              <a:chOff x="475435" y="1568641"/>
              <a:chExt cx="2660962" cy="491081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7AC136B-130F-B14E-9FC2-93A11E5396D3}"/>
                  </a:ext>
                </a:extLst>
              </p:cNvPr>
              <p:cNvSpPr/>
              <p:nvPr/>
            </p:nvSpPr>
            <p:spPr>
              <a:xfrm>
                <a:off x="475435" y="15686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게시판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전체 공지사항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이벤트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자유게시판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Q&amp;A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게시판 검색 기능</a:t>
                </a:r>
              </a:p>
              <a:p>
                <a:endParaRPr lang="ko-KR" altLang="en-US" sz="1700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[To-Do List]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AE0BF14-8CDF-257F-6B40-A0CD2327B6B0}"/>
                  </a:ext>
                </a:extLst>
              </p:cNvPr>
              <p:cNvSpPr/>
              <p:nvPr/>
            </p:nvSpPr>
            <p:spPr>
              <a:xfrm>
                <a:off x="975091" y="15686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차예지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A2083A-9975-A975-1EA9-FC760243098C}"/>
                </a:ext>
              </a:extLst>
            </p:cNvPr>
            <p:cNvGrpSpPr/>
            <p:nvPr/>
          </p:nvGrpSpPr>
          <p:grpSpPr>
            <a:xfrm>
              <a:off x="4765520" y="1401493"/>
              <a:ext cx="2660962" cy="4910817"/>
              <a:chOff x="-2522745" y="1416241"/>
              <a:chExt cx="2660962" cy="491081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F6F336D-CB27-7216-1ACE-51399A4DCDAC}"/>
                  </a:ext>
                </a:extLst>
              </p:cNvPr>
              <p:cNvSpPr/>
              <p:nvPr/>
            </p:nvSpPr>
            <p:spPr>
              <a:xfrm>
                <a:off x="-2522745" y="1416242"/>
                <a:ext cx="2660962" cy="49108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[</a:t>
                </a:r>
                <a:r>
                  <a:rPr lang="ko-KR" altLang="en-US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 관리</a:t>
                </a:r>
                <a:r>
                  <a:rPr lang="en-US" altLang="ko-KR" sz="1700" b="1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]</a:t>
                </a:r>
                <a:endParaRPr lang="ko-KR" altLang="en-US" sz="1700" b="1" dirty="0">
                  <a:solidFill>
                    <a:schemeClr val="tx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1.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회원가입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2.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로그인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3.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로그아웃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4.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회원정보 수정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5.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마이페이지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6.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아이디 찾기</a:t>
                </a:r>
              </a:p>
              <a:p>
                <a:r>
                  <a:rPr lang="en-US" altLang="ko-KR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7.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비밀번호 찾기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7B41167-5667-20F9-8CBF-BEAE10231C49}"/>
                  </a:ext>
                </a:extLst>
              </p:cNvPr>
              <p:cNvSpPr/>
              <p:nvPr/>
            </p:nvSpPr>
            <p:spPr>
              <a:xfrm>
                <a:off x="-2023089" y="1416241"/>
                <a:ext cx="1661651" cy="4916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b="1" dirty="0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팀원 </a:t>
                </a:r>
                <a:r>
                  <a:rPr lang="ko-KR" altLang="en-US" sz="1700" b="1" dirty="0" err="1">
                    <a:solidFill>
                      <a:schemeClr val="bg1"/>
                    </a:solidFill>
                    <a:latin typeface="Noto Sans KR" panose="020B0600000101010101" charset="-127"/>
                    <a:ea typeface="Noto Sans KR" panose="020B0600000101010101" charset="-127"/>
                  </a:rPr>
                  <a:t>문경훈</a:t>
                </a:r>
                <a:endParaRPr lang="ko-KR" altLang="en-US" sz="1700" b="1" dirty="0">
                  <a:solidFill>
                    <a:schemeClr val="bg1"/>
                  </a:solidFill>
                  <a:latin typeface="Noto Sans KR" panose="020B0600000101010101" charset="-127"/>
                  <a:ea typeface="Noto Sans KR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7.7.11. </a:t>
            </a:r>
            <a:r>
              <a:rPr lang="ko-KR" altLang="en-US" dirty="0"/>
              <a:t>프로젝트 캘린더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캘린더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70" y="1810820"/>
            <a:ext cx="6305629" cy="43526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26784" y="3216621"/>
            <a:ext cx="4166839" cy="613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파란색으로 표시된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전체 프로젝트 기간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클릭 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해당 프로젝트의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프로젝트 </a:t>
            </a:r>
            <a:r>
              <a:rPr lang="en-US" altLang="ko-KR" sz="1200" b="1" dirty="0">
                <a:latin typeface="Noto Sans KR" panose="020B0600000101010101" charset="-127"/>
                <a:ea typeface="Noto Sans KR" panose="020B0600000101010101" charset="-127"/>
              </a:rPr>
              <a:t>Home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화면으로 페이지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784" y="3851061"/>
            <a:ext cx="4659693" cy="2533564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>
            <a:off x="5965902" y="4438185"/>
            <a:ext cx="1060883" cy="679658"/>
          </a:xfrm>
          <a:prstGeom prst="bentConnector3">
            <a:avLst>
              <a:gd name="adj1" fmla="val 19517"/>
            </a:avLst>
          </a:prstGeom>
          <a:ln w="19050">
            <a:solidFill>
              <a:srgbClr val="67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7026784" y="1242666"/>
            <a:ext cx="4958662" cy="869237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세션에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저장된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UserInfo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project_id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 프로젝트의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전체 프로젝트 </a:t>
            </a:r>
            <a:r>
              <a:rPr lang="ko-KR" altLang="en-US" sz="1200" b="1" dirty="0" smtClean="0">
                <a:latin typeface="Noto Sans KR" panose="020B0600000101010101" charset="-127"/>
                <a:ea typeface="Noto Sans KR" panose="020B0600000101010101" charset="-127"/>
              </a:rPr>
              <a:t>기간</a:t>
            </a:r>
            <a:r>
              <a:rPr lang="ko-KR" altLang="en-US" sz="1200" dirty="0" smtClean="0">
                <a:latin typeface="Noto Sans KR" panose="020B0600000101010101" charset="-127"/>
                <a:ea typeface="Noto Sans KR" panose="020B0600000101010101" charset="-127"/>
              </a:rPr>
              <a:t>과</a:t>
            </a:r>
            <a:endParaRPr lang="en-US" altLang="ko-KR" sz="1200" dirty="0" smtClean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Noto Sans KR" panose="020B0600000101010101" charset="-127"/>
                <a:ea typeface="Noto Sans KR" panose="020B0600000101010101" charset="-127"/>
              </a:rPr>
              <a:t>회의 </a:t>
            </a:r>
            <a:r>
              <a:rPr lang="ko-KR" altLang="en-US" sz="1200" b="1" dirty="0">
                <a:latin typeface="Noto Sans KR" panose="020B0600000101010101" charset="-127"/>
                <a:ea typeface="Noto Sans KR" panose="020B0600000101010101" charset="-127"/>
              </a:rPr>
              <a:t>일정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을 가져와 각각 다른 색상으로 이벤트 추가하여 표시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7470" y="1141104"/>
            <a:ext cx="488669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라이브러리로 캘린더 출력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1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7.7.12. </a:t>
            </a:r>
            <a:r>
              <a:rPr lang="ko-KR" altLang="en-US" dirty="0" smtClean="0"/>
              <a:t>회의록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</a:t>
            </a:r>
            <a:r>
              <a:rPr lang="ko-KR" altLang="en-US" dirty="0" smtClean="0"/>
              <a:t>의록 </a:t>
            </a:r>
            <a:r>
              <a:rPr lang="ko-KR" altLang="en-US" dirty="0"/>
              <a:t>프로세스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053444" y="2470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캘린더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62490" y="2470815"/>
            <a:ext cx="6242829" cy="109654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b="1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라이브러리 이용해 기본적인 캘린더 화면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미등록 상태에 따라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다른 색상 표시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39657" y="4165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 등록 버튼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951530" y="4165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회의록 버튼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268394" y="4986088"/>
            <a:ext cx="3650105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 일정 등록 가능한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모달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창 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등록 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상태의 색상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으로 표시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등록 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-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미등록 상태의 색상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으로 표시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667645" y="4986088"/>
            <a:ext cx="2675347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캘린더 오른쪽에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리스트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출력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회의록 클릭 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: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상세 페이지 이동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3444" y="4165817"/>
            <a:ext cx="2107578" cy="602166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회의 일정 이벤트 클릭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96617" y="4986088"/>
            <a:ext cx="2621231" cy="1583472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상태 회의 일정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클릭 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상세 페이지로 이동</a:t>
            </a:r>
            <a:endParaRPr lang="en-US" altLang="ko-KR" sz="1100" b="1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미등록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상태 회의 일정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클릭 시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 일정 수정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및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1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</a:p>
          <a:p>
            <a:r>
              <a:rPr lang="en-US" altLang="ko-KR" sz="1100" b="1" dirty="0">
                <a:latin typeface="Noto Sans KR" panose="020B0600000101010101" charset="-127"/>
                <a:ea typeface="Noto Sans KR" panose="020B0600000101010101" charset="-127"/>
              </a:rPr>
              <a:t>     </a:t>
            </a:r>
            <a:r>
              <a:rPr lang="ko-KR" altLang="en-US" sz="1100" b="1" dirty="0">
                <a:latin typeface="Noto Sans KR" panose="020B0600000101010101" charset="-127"/>
                <a:ea typeface="Noto Sans KR" panose="020B0600000101010101" charset="-127"/>
              </a:rPr>
              <a:t>회의록 등록 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가능한 </a:t>
            </a:r>
            <a:r>
              <a:rPr lang="ko-KR" altLang="en-US" sz="1100" dirty="0" err="1">
                <a:latin typeface="Noto Sans KR" panose="020B0600000101010101" charset="-127"/>
                <a:ea typeface="Noto Sans KR" panose="020B0600000101010101" charset="-127"/>
              </a:rPr>
              <a:t>모달</a:t>
            </a:r>
            <a:r>
              <a:rPr lang="ko-KR" altLang="en-US" sz="1100" dirty="0">
                <a:latin typeface="Noto Sans KR" panose="020B0600000101010101" charset="-127"/>
                <a:ea typeface="Noto Sans KR" panose="020B0600000101010101" charset="-127"/>
              </a:rPr>
              <a:t> 창 표출</a:t>
            </a:r>
            <a:endParaRPr lang="en-US" altLang="ko-KR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2" name="직선 연결선 11"/>
          <p:cNvCxnSpPr>
            <a:stCxn id="4" idx="2"/>
            <a:endCxn id="10" idx="0"/>
          </p:cNvCxnSpPr>
          <p:nvPr/>
        </p:nvCxnSpPr>
        <p:spPr>
          <a:xfrm>
            <a:off x="2107233" y="3072983"/>
            <a:ext cx="0" cy="10928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4" idx="2"/>
            <a:endCxn id="6" idx="0"/>
          </p:cNvCxnSpPr>
          <p:nvPr/>
        </p:nvCxnSpPr>
        <p:spPr>
          <a:xfrm rot="16200000" flipH="1">
            <a:off x="3553922" y="1626293"/>
            <a:ext cx="1092834" cy="3986213"/>
          </a:xfrm>
          <a:prstGeom prst="bentConnector3">
            <a:avLst>
              <a:gd name="adj1" fmla="val 6938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4" idx="2"/>
            <a:endCxn id="7" idx="0"/>
          </p:cNvCxnSpPr>
          <p:nvPr/>
        </p:nvCxnSpPr>
        <p:spPr>
          <a:xfrm rot="16200000" flipH="1">
            <a:off x="5509859" y="-329643"/>
            <a:ext cx="1092834" cy="7898086"/>
          </a:xfrm>
          <a:prstGeom prst="bentConnector3">
            <a:avLst>
              <a:gd name="adj1" fmla="val 6938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0" idx="2"/>
            <a:endCxn id="11" idx="0"/>
          </p:cNvCxnSpPr>
          <p:nvPr/>
        </p:nvCxnSpPr>
        <p:spPr>
          <a:xfrm>
            <a:off x="2107233" y="4767983"/>
            <a:ext cx="0" cy="2181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6" idx="2"/>
            <a:endCxn id="8" idx="0"/>
          </p:cNvCxnSpPr>
          <p:nvPr/>
        </p:nvCxnSpPr>
        <p:spPr>
          <a:xfrm>
            <a:off x="6093446" y="4767983"/>
            <a:ext cx="1" cy="2181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7" idx="2"/>
            <a:endCxn id="9" idx="0"/>
          </p:cNvCxnSpPr>
          <p:nvPr/>
        </p:nvCxnSpPr>
        <p:spPr>
          <a:xfrm>
            <a:off x="10005319" y="4767983"/>
            <a:ext cx="0" cy="2181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4" idx="3"/>
          </p:cNvCxnSpPr>
          <p:nvPr/>
        </p:nvCxnSpPr>
        <p:spPr>
          <a:xfrm flipH="1" flipV="1">
            <a:off x="3161022" y="2771900"/>
            <a:ext cx="601468" cy="37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287470" y="1256683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기간 및 회의 일정 확인 가능한 캘린더 기능 제공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7470" y="1775871"/>
            <a:ext cx="1001827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dirty="0" err="1">
                <a:latin typeface="Noto Sans KR" panose="020B0600000101010101" charset="-127"/>
                <a:ea typeface="Noto Sans KR" panose="020B0600000101010101" charset="-127"/>
              </a:rPr>
              <a:t>FullCalendar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라이브러리를 이용한 캘린더 형태의 회의록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2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7.7.12. </a:t>
            </a:r>
            <a:r>
              <a:rPr lang="ko-KR" altLang="en-US" dirty="0" smtClean="0"/>
              <a:t>회의록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회의록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6" y="1820411"/>
            <a:ext cx="5086223" cy="3902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-1" r="596" b="6579"/>
          <a:stretch/>
        </p:blipFill>
        <p:spPr>
          <a:xfrm>
            <a:off x="6382389" y="1379547"/>
            <a:ext cx="3468506" cy="14404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5429" t="-226" r="5818" b="15107"/>
          <a:stretch/>
        </p:blipFill>
        <p:spPr>
          <a:xfrm>
            <a:off x="5735807" y="3252490"/>
            <a:ext cx="3285502" cy="29121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51562" y="1820411"/>
            <a:ext cx="2019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등록 상태인 회의 일정 클릭 시 상세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169086" y="3266485"/>
            <a:ext cx="2802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미등록 상태인 회의 일정 클릭 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수정 및 삭제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등록 가능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>
            <a:off x="3950563" y="4160055"/>
            <a:ext cx="1785244" cy="1086476"/>
          </a:xfrm>
          <a:prstGeom prst="bentConnector3">
            <a:avLst/>
          </a:prstGeom>
          <a:ln w="19050">
            <a:solidFill>
              <a:srgbClr val="F2CB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endCxn id="6" idx="1"/>
          </p:cNvCxnSpPr>
          <p:nvPr/>
        </p:nvCxnSpPr>
        <p:spPr>
          <a:xfrm flipV="1">
            <a:off x="4750420" y="2099781"/>
            <a:ext cx="1631969" cy="398092"/>
          </a:xfrm>
          <a:prstGeom prst="bentConnector3">
            <a:avLst/>
          </a:prstGeom>
          <a:ln w="19050">
            <a:solidFill>
              <a:srgbClr val="B5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140908" y="4234676"/>
            <a:ext cx="2942936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기존 회의 일정에 등록된 내용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및 첨부파일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참석자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체크 상태 그대로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유지됨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40907" y="5250539"/>
            <a:ext cx="2942937" cy="646331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일정 수정 시 회의록 미등록 상태 유지되어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기존과 동일하게 노란색으로 일정 표시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88250" y="5848349"/>
            <a:ext cx="304000" cy="152956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29475" y="5848349"/>
            <a:ext cx="338956" cy="152955"/>
          </a:xfrm>
          <a:prstGeom prst="rect">
            <a:avLst/>
          </a:prstGeom>
          <a:noFill/>
          <a:ln w="19050" cap="flat" cmpd="sng" algn="ctr">
            <a:solidFill>
              <a:srgbClr val="B5B2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0"/>
          </p:cNvCxnSpPr>
          <p:nvPr/>
        </p:nvCxnSpPr>
        <p:spPr>
          <a:xfrm rot="5400000" flipH="1" flipV="1">
            <a:off x="8269455" y="4988946"/>
            <a:ext cx="330199" cy="1388608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15" idx="2"/>
          </p:cNvCxnSpPr>
          <p:nvPr/>
        </p:nvCxnSpPr>
        <p:spPr>
          <a:xfrm rot="16200000" flipH="1">
            <a:off x="8120272" y="5279984"/>
            <a:ext cx="289709" cy="1732347"/>
          </a:xfrm>
          <a:prstGeom prst="curvedConnector2">
            <a:avLst/>
          </a:prstGeom>
          <a:ln w="19050">
            <a:solidFill>
              <a:srgbClr val="B5B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140907" y="6065837"/>
            <a:ext cx="2942938" cy="646331"/>
          </a:xfrm>
          <a:prstGeom prst="rect">
            <a:avLst/>
          </a:prstGeom>
          <a:ln>
            <a:solidFill>
              <a:srgbClr val="B5B2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등록 시 회의록 등록 상태로 변경되어 보라색으로 일정 색상이 변경됨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92900" y="4426269"/>
            <a:ext cx="74613" cy="474343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692899" y="4995863"/>
            <a:ext cx="1736726" cy="114300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692898" y="5180131"/>
            <a:ext cx="1308101" cy="120532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01432" y="4190075"/>
            <a:ext cx="308967" cy="140943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04799" y="3954487"/>
            <a:ext cx="367513" cy="140337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706399" y="3696959"/>
            <a:ext cx="304000" cy="152956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8124825" y="4511675"/>
            <a:ext cx="1004034" cy="635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501805" y="5804537"/>
            <a:ext cx="3185291" cy="65903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세션에 저장된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UserInfo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의 </a:t>
            </a:r>
            <a:r>
              <a:rPr lang="en-US" altLang="ko-KR" sz="1200" dirty="0" err="1">
                <a:latin typeface="Noto Sans KR" panose="020B0600000101010101" charset="-127"/>
                <a:ea typeface="Noto Sans KR" panose="020B0600000101010101" charset="-127"/>
              </a:rPr>
              <a:t>project_id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로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해당 프로젝트에 등록된 회의 일정을 가져옴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7470" y="1141104"/>
            <a:ext cx="488669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회의록 캘린더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7.7.12.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회의록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4" y="1774113"/>
            <a:ext cx="6290669" cy="48265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45980" y="5349923"/>
            <a:ext cx="4808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 등록 버튼 클릭 시 회의 일정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상태 선택해 일정 등록 가능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 일정으로 등록 시 회의록 미등록 상태 색상으로 표시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노란색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회의록으로 등록 시 회의록 등록 상태 색상으로 표시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보라색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039" y="2170943"/>
            <a:ext cx="3187419" cy="29850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7304" y="1977008"/>
            <a:ext cx="605541" cy="260058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7" idx="0"/>
            <a:endCxn id="6" idx="0"/>
          </p:cNvCxnSpPr>
          <p:nvPr/>
        </p:nvCxnSpPr>
        <p:spPr>
          <a:xfrm rot="16200000" flipH="1">
            <a:off x="4711944" y="-2034862"/>
            <a:ext cx="193935" cy="8217674"/>
          </a:xfrm>
          <a:prstGeom prst="curvedConnector3">
            <a:avLst>
              <a:gd name="adj1" fmla="val -91922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287470" y="1141104"/>
            <a:ext cx="488669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 err="1">
                <a:latin typeface="Noto Sans KR" panose="020B0600000101010101" charset="-127"/>
                <a:ea typeface="Noto Sans KR" panose="020B0600000101010101" charset="-127"/>
              </a:rPr>
              <a:t>회의일정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회의록 등록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51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7.7.12. </a:t>
            </a:r>
            <a:r>
              <a:rPr lang="ko-KR" altLang="en-US" dirty="0"/>
              <a:t>회의록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회의록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3" y="2023300"/>
            <a:ext cx="5728784" cy="43954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07374" y="3320355"/>
            <a:ext cx="4415842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버튼 클릭 시 캘린더 우측으로 회의록 리스트 표출 </a:t>
            </a:r>
            <a:r>
              <a:rPr lang="en-US" altLang="ko-KR" sz="1200" dirty="0">
                <a:latin typeface="Noto Sans KR" panose="020B0600000101010101" charset="-127"/>
                <a:ea typeface="Noto Sans KR" panose="020B0600000101010101" charset="-127"/>
              </a:rPr>
              <a:t>(AJAX)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327" y="1234682"/>
            <a:ext cx="3702182" cy="20829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327" y="3911129"/>
            <a:ext cx="3580145" cy="244009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007374" y="6362416"/>
            <a:ext cx="4415842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Noto Sans KR" panose="020B0600000101010101" charset="-127"/>
                <a:ea typeface="Noto Sans KR" panose="020B0600000101010101" charset="-127"/>
              </a:rPr>
              <a:t>회의록 리스트에서 회의 클릭 시 상세 페이지로 이동</a:t>
            </a:r>
            <a:endParaRPr lang="en-US" altLang="ko-KR" sz="12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7" name="구부러진 연결선 16"/>
          <p:cNvCxnSpPr>
            <a:stCxn id="14" idx="3"/>
            <a:endCxn id="15" idx="3"/>
          </p:cNvCxnSpPr>
          <p:nvPr/>
        </p:nvCxnSpPr>
        <p:spPr>
          <a:xfrm flipH="1">
            <a:off x="10649472" y="2276146"/>
            <a:ext cx="122037" cy="2855033"/>
          </a:xfrm>
          <a:prstGeom prst="curvedConnector3">
            <a:avLst>
              <a:gd name="adj1" fmla="val -18732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058226" y="2190401"/>
            <a:ext cx="325224" cy="23683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stCxn id="18" idx="0"/>
          </p:cNvCxnSpPr>
          <p:nvPr/>
        </p:nvCxnSpPr>
        <p:spPr>
          <a:xfrm rot="5400000" flipH="1" flipV="1">
            <a:off x="3923816" y="-894149"/>
            <a:ext cx="381573" cy="5787529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87470" y="1141104"/>
            <a:ext cx="488669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회의록 리스트 및 상세 조회 화면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74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7.7.13. </a:t>
            </a:r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공지</a:t>
            </a:r>
            <a:r>
              <a:rPr lang="en-US" altLang="ko-KR" dirty="0"/>
              <a:t>/</a:t>
            </a:r>
            <a:r>
              <a:rPr lang="ko-KR" altLang="en-US" dirty="0" smtClean="0"/>
              <a:t>자료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906876" y="3573081"/>
            <a:ext cx="2107578" cy="88181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31128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프로젝트 팀내에서 공지를 게시하고 팀원들간 공유할 자료를 자유롭게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등록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조회하는 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9584777" y="238163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160" y="1769711"/>
            <a:ext cx="8124160" cy="4941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 설정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팀원들에게 공지해야 할 중요한 자료의 경우 공지 체크하면 목록에서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표시됨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자료의 분류를 구분하여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추천을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하는경우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추천수가 증가하고 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확인 가능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중복추천은 불가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하위 답글 및 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 게시글과 해당 게시글의 하위 계층 구조의 독립된 답글 게시글을 등록 및 조회 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한 페이지내에서 간단한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본인이 작성한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댓글이 작성되면 알림을 통해 게시글을 팝업창으로 조회함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</a:p>
        </p:txBody>
      </p:sp>
      <p:sp>
        <p:nvSpPr>
          <p:cNvPr id="40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10722488" y="2386076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475615" y="498252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:a16="http://schemas.microsoft.com/office/drawing/2014/main" id="{274ED462-DF7F-1144-4B7E-CDB0C2926391}"/>
              </a:ext>
            </a:extLst>
          </p:cNvPr>
          <p:cNvSpPr/>
          <p:nvPr/>
        </p:nvSpPr>
        <p:spPr>
          <a:xfrm>
            <a:off x="10712441" y="49708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8475615" y="239452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584777" y="49708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D04A691-A5FF-B433-B762-2BDBFB4AE5BF}"/>
              </a:ext>
            </a:extLst>
          </p:cNvPr>
          <p:cNvCxnSpPr>
            <a:cxnSpLocks/>
            <a:stCxn id="4" idx="0"/>
            <a:endCxn id="43" idx="2"/>
          </p:cNvCxnSpPr>
          <p:nvPr/>
        </p:nvCxnSpPr>
        <p:spPr>
          <a:xfrm flipH="1" flipV="1">
            <a:off x="8851503" y="2996685"/>
            <a:ext cx="1109162" cy="57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0"/>
            <a:endCxn id="23" idx="2"/>
          </p:cNvCxnSpPr>
          <p:nvPr/>
        </p:nvCxnSpPr>
        <p:spPr>
          <a:xfrm flipV="1">
            <a:off x="9960665" y="2983801"/>
            <a:ext cx="0" cy="58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4" idx="0"/>
            <a:endCxn id="40" idx="2"/>
          </p:cNvCxnSpPr>
          <p:nvPr/>
        </p:nvCxnSpPr>
        <p:spPr>
          <a:xfrm flipV="1">
            <a:off x="9960665" y="2988240"/>
            <a:ext cx="1137711" cy="5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8851503" y="445489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9960665" y="445489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B62F3A4-6443-D49C-7D03-DD2277C06892}"/>
              </a:ext>
            </a:extLst>
          </p:cNvPr>
          <p:cNvCxnSpPr>
            <a:cxnSpLocks/>
            <a:stCxn id="4" idx="2"/>
            <a:endCxn id="42" idx="0"/>
          </p:cNvCxnSpPr>
          <p:nvPr/>
        </p:nvCxnSpPr>
        <p:spPr>
          <a:xfrm>
            <a:off x="9960665" y="4454891"/>
            <a:ext cx="1127664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CC8A168F-D408-D288-D83A-8F4DD2D5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18" y="2622000"/>
            <a:ext cx="423339" cy="2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6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584784"/>
            <a:ext cx="9029699" cy="516319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7.7.13. </a:t>
            </a:r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공지</a:t>
            </a:r>
            <a:r>
              <a:rPr lang="en-US" altLang="ko-KR" dirty="0"/>
              <a:t>/</a:t>
            </a:r>
            <a:r>
              <a:rPr lang="ko-KR" altLang="en-US" dirty="0" smtClean="0"/>
              <a:t>자료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C514F890-40C8-64BC-10FA-678B3C94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58" y="1797361"/>
            <a:ext cx="4492255" cy="2322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D51A54-B2E3-FDE6-01B3-601656D42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396" y="3219544"/>
            <a:ext cx="2051207" cy="33654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1E077AE-F4EA-DA7C-CA0D-38F8A491C50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381750" y="2886075"/>
            <a:ext cx="871708" cy="7275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252398B-7CAC-AD99-246D-A639017B1B06}"/>
              </a:ext>
            </a:extLst>
          </p:cNvPr>
          <p:cNvCxnSpPr>
            <a:cxnSpLocks/>
          </p:cNvCxnSpPr>
          <p:nvPr/>
        </p:nvCxnSpPr>
        <p:spPr>
          <a:xfrm>
            <a:off x="6381750" y="3562350"/>
            <a:ext cx="2454340" cy="13399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7.7.13. </a:t>
            </a:r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공지</a:t>
            </a:r>
            <a:r>
              <a:rPr lang="en-US" altLang="ko-KR" dirty="0"/>
              <a:t>/</a:t>
            </a:r>
            <a:r>
              <a:rPr lang="ko-KR" altLang="en-US" dirty="0" smtClean="0"/>
              <a:t>자료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62" y="1584784"/>
            <a:ext cx="4286404" cy="50453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" y="1584784"/>
            <a:ext cx="4684154" cy="50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1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</a:t>
            </a:r>
            <a:r>
              <a:rPr lang="en-US" altLang="ko-KR" dirty="0" smtClean="0"/>
              <a:t>7.7.14. </a:t>
            </a:r>
            <a:r>
              <a:rPr lang="ko-KR" altLang="en-US" dirty="0"/>
              <a:t>프로젝트 </a:t>
            </a:r>
            <a:r>
              <a:rPr lang="ko-KR" altLang="en-US" dirty="0" smtClean="0"/>
              <a:t>업무보고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업무보고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764636" y="3542601"/>
            <a:ext cx="2107578" cy="881810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업무보고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1161608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수행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시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팀원들의 일일보고 또는 주간보고를 등록하고 팀장과 댓글로 소통할 수 있는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10551699" y="494033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160" y="1769711"/>
            <a:ext cx="8124160" cy="4584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일일보고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주간보고 선택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팀장은 팀원이 작성한 업무보고내용을 조회하고 간단한 댓글로 의견 제시가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팀장과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333375" y="495204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442537" y="494033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>
            <a:off x="9818425" y="4424411"/>
            <a:ext cx="1109162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8709263" y="442441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24" idx="2"/>
            <a:endCxn id="4" idx="0"/>
          </p:cNvCxnSpPr>
          <p:nvPr/>
        </p:nvCxnSpPr>
        <p:spPr>
          <a:xfrm>
            <a:off x="9243878" y="3026681"/>
            <a:ext cx="574547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764636" y="2424517"/>
            <a:ext cx="958484" cy="602164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일일보고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5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9818425" y="2424517"/>
            <a:ext cx="958484" cy="602164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Noto Sans KR" panose="020B0600000101010101" charset="-127"/>
                <a:ea typeface="Noto Sans KR" panose="020B0600000101010101" charset="-127"/>
              </a:rPr>
              <a:t>주간보고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9818425" y="3026681"/>
            <a:ext cx="479242" cy="50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9818425" y="442441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986" y="3650399"/>
            <a:ext cx="544592" cy="50097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11089970" y="4151378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C758C5E-AE49-C296-D406-C86EC99D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059" y="3650971"/>
            <a:ext cx="544592" cy="50097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D1581F4-961D-4D0A-C381-B6C1ABF6C506}"/>
              </a:ext>
            </a:extLst>
          </p:cNvPr>
          <p:cNvSpPr/>
          <p:nvPr/>
        </p:nvSpPr>
        <p:spPr>
          <a:xfrm>
            <a:off x="7893043" y="4151950"/>
            <a:ext cx="552608" cy="20407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팀원</a:t>
            </a:r>
            <a:endParaRPr lang="ko-KR" altLang="en-US" sz="15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8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7.7.14. </a:t>
            </a:r>
            <a:r>
              <a:rPr lang="ko-KR" altLang="en-US" dirty="0"/>
              <a:t>프로젝트 업무보고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업무보고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3" y="1680780"/>
            <a:ext cx="9291203" cy="47024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77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6628DD8-A520-DC47-EF33-9E5822B0AC16}"/>
              </a:ext>
            </a:extLst>
          </p:cNvPr>
          <p:cNvSpPr/>
          <p:nvPr/>
        </p:nvSpPr>
        <p:spPr>
          <a:xfrm>
            <a:off x="0" y="1954181"/>
            <a:ext cx="4729135" cy="2949638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6CAC9"/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082C12BC-0DA1-257D-BDE3-41ECCEE39E5F}"/>
              </a:ext>
            </a:extLst>
          </p:cNvPr>
          <p:cNvSpPr/>
          <p:nvPr/>
        </p:nvSpPr>
        <p:spPr>
          <a:xfrm>
            <a:off x="3571204" y="2202513"/>
            <a:ext cx="1194394" cy="2452979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DD2CF2-C260-87DF-6163-6D8D75172934}"/>
              </a:ext>
            </a:extLst>
          </p:cNvPr>
          <p:cNvGrpSpPr/>
          <p:nvPr/>
        </p:nvGrpSpPr>
        <p:grpSpPr>
          <a:xfrm>
            <a:off x="2352310" y="2655714"/>
            <a:ext cx="1765095" cy="1546573"/>
            <a:chOff x="5065732" y="2641811"/>
            <a:chExt cx="1796832" cy="1574381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10C2818F-D6C4-D685-0D53-2CF691470B5C}"/>
                </a:ext>
              </a:extLst>
            </p:cNvPr>
            <p:cNvSpPr/>
            <p:nvPr userDrawn="1"/>
          </p:nvSpPr>
          <p:spPr>
            <a:xfrm>
              <a:off x="5288183" y="2641811"/>
              <a:ext cx="1574381" cy="1574381"/>
            </a:xfrm>
            <a:prstGeom prst="diamond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2483A977-1DE9-240F-E7CB-6263626286DB}"/>
                </a:ext>
              </a:extLst>
            </p:cNvPr>
            <p:cNvSpPr/>
            <p:nvPr userDrawn="1"/>
          </p:nvSpPr>
          <p:spPr>
            <a:xfrm>
              <a:off x="5065732" y="2641811"/>
              <a:ext cx="1574381" cy="1574381"/>
            </a:xfrm>
            <a:prstGeom prst="diamond">
              <a:avLst/>
            </a:prstGeom>
            <a:noFill/>
            <a:ln w="1016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69714F2-F453-C242-108A-45D84E7DF53F}"/>
              </a:ext>
            </a:extLst>
          </p:cNvPr>
          <p:cNvSpPr txBox="1">
            <a:spLocks/>
          </p:cNvSpPr>
          <p:nvPr/>
        </p:nvSpPr>
        <p:spPr>
          <a:xfrm>
            <a:off x="5168265" y="3671869"/>
            <a:ext cx="4603644" cy="30284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pc="-80" dirty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Development Environment</a:t>
            </a:r>
            <a:endParaRPr lang="ko-KR" altLang="en-US" spc="-8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chemeClr val="accent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54281D9-56F8-B005-6739-28FD68CD0BE5}"/>
              </a:ext>
            </a:extLst>
          </p:cNvPr>
          <p:cNvSpPr txBox="1">
            <a:spLocks/>
          </p:cNvSpPr>
          <p:nvPr/>
        </p:nvSpPr>
        <p:spPr>
          <a:xfrm>
            <a:off x="5117776" y="2655714"/>
            <a:ext cx="6159823" cy="61277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 spc="1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spc="-80" dirty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03. </a:t>
            </a:r>
            <a:r>
              <a:rPr lang="ko-KR" altLang="en-US" sz="6000" spc="-80" dirty="0" smtClean="0">
                <a:ln>
                  <a:solidFill>
                    <a:srgbClr val="1C1C1C">
                      <a:alpha val="30000"/>
                    </a:srgbClr>
                  </a:solidFill>
                </a:ln>
                <a:solidFill>
                  <a:srgbClr val="1C1C1C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개발환경</a:t>
            </a:r>
            <a:endParaRPr lang="ko-KR" altLang="en-US" sz="6000" spc="-80" dirty="0">
              <a:ln>
                <a:solidFill>
                  <a:srgbClr val="1C1C1C">
                    <a:alpha val="30000"/>
                  </a:srgbClr>
                </a:solidFill>
              </a:ln>
              <a:solidFill>
                <a:srgbClr val="1C1C1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95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7.7. </a:t>
            </a:r>
            <a:r>
              <a:rPr lang="ko-KR" altLang="en-US" dirty="0"/>
              <a:t>프로젝트 </a:t>
            </a:r>
            <a:r>
              <a:rPr lang="en-US" altLang="ko-KR" dirty="0"/>
              <a:t>&gt; 7.7.14. </a:t>
            </a:r>
            <a:r>
              <a:rPr lang="ko-KR" altLang="en-US" dirty="0"/>
              <a:t>프로젝트 업무보고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업무보고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4" y="1584784"/>
            <a:ext cx="4656737" cy="50341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08" y="1584784"/>
            <a:ext cx="4662115" cy="50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7.8. </a:t>
            </a:r>
            <a:r>
              <a:rPr lang="ko-KR" altLang="en-US" dirty="0" smtClean="0"/>
              <a:t>완료 프로젝트 목록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완료 </a:t>
            </a:r>
            <a:r>
              <a:rPr lang="ko-KR" altLang="en-US" dirty="0"/>
              <a:t>프로젝트 목록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>
                <a:latin typeface="Noto Sans KR" panose="020B0600000101010101" charset="-127"/>
                <a:ea typeface="Noto Sans KR" panose="020B0600000101010101" charset="-127"/>
              </a:rPr>
              <a:t>완료된 프로젝트 정보를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4" y="1916151"/>
            <a:ext cx="8785413" cy="466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 dirty="0"/>
              <a:t>&gt; 7.9.1. </a:t>
            </a:r>
            <a:r>
              <a:rPr lang="ko-KR" altLang="en-US" dirty="0"/>
              <a:t>공지사항 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공지사항 게시판</a:t>
            </a:r>
            <a:endParaRPr lang="en-US" altLang="ko-KR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8284345" y="1678986"/>
            <a:ext cx="250655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기능</a:t>
            </a:r>
            <a:r>
              <a:rPr lang="en-US" altLang="ko-KR" sz="1600" b="1" dirty="0" smtClean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    </a:t>
            </a:r>
            <a:r>
              <a:rPr lang="ko-KR" altLang="en-US" sz="1300" dirty="0" smtClean="0">
                <a:latin typeface="Noto Sans KR"/>
                <a:ea typeface="Noto Sans KR"/>
              </a:rPr>
              <a:t>관리자 </a:t>
            </a:r>
            <a:r>
              <a:rPr lang="ko-KR" altLang="en-US" sz="1300" dirty="0">
                <a:latin typeface="Noto Sans KR"/>
                <a:ea typeface="Noto Sans KR"/>
              </a:rPr>
              <a:t>계정만 </a:t>
            </a:r>
            <a:r>
              <a:rPr lang="ko-KR" altLang="en-US" sz="1300" dirty="0" err="1">
                <a:latin typeface="Noto Sans KR"/>
                <a:ea typeface="Noto Sans KR"/>
              </a:rPr>
              <a:t>게시글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  <a:r>
              <a:rPr lang="ko-KR" altLang="en-US" sz="1300" dirty="0" smtClean="0">
                <a:latin typeface="Noto Sans KR"/>
                <a:ea typeface="Noto Sans KR"/>
              </a:rPr>
              <a:t>등록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</a:t>
            </a:r>
            <a:r>
              <a:rPr lang="ko-KR" altLang="en-US" sz="1300" dirty="0" smtClean="0">
                <a:latin typeface="Noto Sans KR"/>
                <a:ea typeface="Noto Sans KR"/>
              </a:rPr>
              <a:t>    수정</a:t>
            </a:r>
            <a:r>
              <a:rPr lang="en-US" altLang="ko-KR" sz="1300" dirty="0">
                <a:latin typeface="Noto Sans KR"/>
                <a:ea typeface="Noto Sans KR"/>
              </a:rPr>
              <a:t>/</a:t>
            </a:r>
            <a:r>
              <a:rPr lang="ko-KR" altLang="en-US" sz="1300" dirty="0" smtClean="0">
                <a:latin typeface="Noto Sans KR"/>
                <a:ea typeface="Noto Sans KR"/>
              </a:rPr>
              <a:t>삭제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</a:t>
            </a:r>
            <a:r>
              <a:rPr lang="ko-KR" altLang="en-US" sz="1300" dirty="0" smtClean="0">
                <a:latin typeface="Noto Sans KR"/>
                <a:ea typeface="Noto Sans KR"/>
              </a:rPr>
              <a:t>    추천 </a:t>
            </a:r>
            <a:r>
              <a:rPr lang="ko-KR" altLang="en-US" sz="1300" dirty="0">
                <a:latin typeface="Noto Sans KR"/>
                <a:ea typeface="Noto Sans KR"/>
              </a:rPr>
              <a:t>기능</a:t>
            </a:r>
            <a:endParaRPr lang="ko-KR" altLang="en-US" sz="1100" dirty="0">
              <a:latin typeface="Noto Sans KR"/>
              <a:ea typeface="Noto Sans K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8582" y="1340432"/>
            <a:ext cx="9789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개요</a:t>
            </a:r>
            <a:r>
              <a:rPr lang="en-US" altLang="ko-KR" sz="1600" b="1" dirty="0" smtClean="0">
                <a:latin typeface="Noto Sans KR"/>
                <a:ea typeface="Noto Sans KR"/>
              </a:rPr>
              <a:t>]  </a:t>
            </a:r>
            <a:r>
              <a:rPr lang="en-US" altLang="ko-KR" sz="1600" dirty="0" smtClean="0">
                <a:latin typeface="Noto Sans KR"/>
                <a:ea typeface="Noto Sans KR"/>
              </a:rPr>
              <a:t>PMS </a:t>
            </a:r>
            <a:r>
              <a:rPr lang="ko-KR" altLang="en-US" sz="1600" dirty="0" smtClean="0">
                <a:latin typeface="Noto Sans KR"/>
                <a:ea typeface="Noto Sans KR"/>
              </a:rPr>
              <a:t>시스템의 모든 회원들을 대상으로 하는 전체 공지 게시물을 등록</a:t>
            </a:r>
            <a:r>
              <a:rPr lang="en-US" altLang="ko-KR" sz="1600" dirty="0" smtClean="0">
                <a:latin typeface="Noto Sans KR"/>
                <a:ea typeface="Noto Sans KR"/>
              </a:rPr>
              <a:t>/</a:t>
            </a:r>
            <a:r>
              <a:rPr lang="ko-KR" altLang="en-US" sz="1600" dirty="0" smtClean="0">
                <a:latin typeface="Noto Sans KR"/>
                <a:ea typeface="Noto Sans KR"/>
              </a:rPr>
              <a:t>조회하는 게시판</a:t>
            </a:r>
            <a:endParaRPr lang="en-US" altLang="ko-KR" sz="1200" dirty="0">
              <a:latin typeface="Noto Sans KR"/>
              <a:ea typeface="Noto Sans K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632" y="1905911"/>
            <a:ext cx="6339664" cy="4790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88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 dirty="0"/>
              <a:t>&gt; 7.9.2. </a:t>
            </a:r>
            <a:r>
              <a:rPr lang="ko-KR" altLang="en-US" dirty="0"/>
              <a:t>이벤트 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이벤트 게시판</a:t>
            </a:r>
            <a:endParaRPr lang="en-US" altLang="ko-KR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8797511" y="1687683"/>
            <a:ext cx="250655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기능</a:t>
            </a:r>
            <a:r>
              <a:rPr lang="en-US" altLang="ko-KR" sz="1600" b="1" dirty="0" smtClean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   </a:t>
            </a:r>
            <a:r>
              <a:rPr lang="ko-KR" altLang="en-US" sz="1300" dirty="0" smtClean="0">
                <a:latin typeface="Noto Sans KR"/>
                <a:ea typeface="Noto Sans KR"/>
              </a:rPr>
              <a:t>회원 계정만 </a:t>
            </a:r>
            <a:r>
              <a:rPr lang="ko-KR" altLang="en-US" sz="1300" dirty="0" err="1">
                <a:latin typeface="Noto Sans KR"/>
                <a:ea typeface="Noto Sans KR"/>
              </a:rPr>
              <a:t>게시글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  <a:r>
              <a:rPr lang="ko-KR" altLang="en-US" sz="1300" dirty="0" smtClean="0">
                <a:latin typeface="Noto Sans KR"/>
                <a:ea typeface="Noto Sans KR"/>
              </a:rPr>
              <a:t>등록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</a:t>
            </a:r>
            <a:r>
              <a:rPr lang="ko-KR" altLang="en-US" sz="1300" dirty="0" smtClean="0">
                <a:latin typeface="Noto Sans KR"/>
                <a:ea typeface="Noto Sans KR"/>
              </a:rPr>
              <a:t>   수정</a:t>
            </a:r>
            <a:r>
              <a:rPr lang="en-US" altLang="ko-KR" sz="1300" dirty="0">
                <a:latin typeface="Noto Sans KR"/>
                <a:ea typeface="Noto Sans KR"/>
              </a:rPr>
              <a:t>/</a:t>
            </a:r>
            <a:r>
              <a:rPr lang="ko-KR" altLang="en-US" sz="1300" dirty="0" smtClean="0">
                <a:latin typeface="Noto Sans KR"/>
                <a:ea typeface="Noto Sans KR"/>
              </a:rPr>
              <a:t>삭제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추천 기능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댓글 기능</a:t>
            </a:r>
            <a:endParaRPr lang="ko-KR" altLang="en-US" sz="1100" dirty="0">
              <a:latin typeface="Noto Sans KR"/>
              <a:ea typeface="Noto Sans K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9343" y="1349129"/>
            <a:ext cx="102461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개요</a:t>
            </a:r>
            <a:r>
              <a:rPr lang="en-US" altLang="ko-KR" sz="1600" b="1" dirty="0" smtClean="0">
                <a:latin typeface="Noto Sans KR"/>
                <a:ea typeface="Noto Sans KR"/>
              </a:rPr>
              <a:t>]  </a:t>
            </a:r>
            <a:r>
              <a:rPr lang="en-US" altLang="ko-KR" sz="1600" dirty="0" smtClean="0">
                <a:latin typeface="Noto Sans KR"/>
                <a:ea typeface="Noto Sans KR"/>
              </a:rPr>
              <a:t>PMS </a:t>
            </a:r>
            <a:r>
              <a:rPr lang="ko-KR" altLang="en-US" sz="1600" dirty="0" smtClean="0">
                <a:latin typeface="Noto Sans KR"/>
                <a:ea typeface="Noto Sans KR"/>
              </a:rPr>
              <a:t>시스템의 모든 회원들을 대상으로 하는 이벤트 관련 게시물을 등록</a:t>
            </a:r>
            <a:r>
              <a:rPr lang="en-US" altLang="ko-KR" sz="1600" dirty="0" smtClean="0">
                <a:latin typeface="Noto Sans KR"/>
                <a:ea typeface="Noto Sans KR"/>
              </a:rPr>
              <a:t>/</a:t>
            </a:r>
            <a:r>
              <a:rPr lang="ko-KR" altLang="en-US" sz="1600" dirty="0" smtClean="0">
                <a:latin typeface="Noto Sans KR"/>
                <a:ea typeface="Noto Sans KR"/>
              </a:rPr>
              <a:t>조회하는 게시판</a:t>
            </a:r>
            <a:endParaRPr lang="en-US" altLang="ko-KR" sz="1200" dirty="0">
              <a:latin typeface="Noto Sans KR"/>
              <a:ea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070" y="1908154"/>
            <a:ext cx="6115346" cy="477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3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 dirty="0"/>
              <a:t>&gt; 7.9.3. </a:t>
            </a:r>
            <a:r>
              <a:rPr lang="ko-KR" altLang="en-US" dirty="0"/>
              <a:t>자유 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자유 게시판</a:t>
            </a:r>
            <a:endParaRPr lang="en-US" altLang="ko-KR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8205575" y="1614124"/>
            <a:ext cx="250655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기능</a:t>
            </a:r>
            <a:r>
              <a:rPr lang="en-US" altLang="ko-KR" sz="1600" b="1" dirty="0" smtClean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   </a:t>
            </a:r>
            <a:r>
              <a:rPr lang="ko-KR" altLang="en-US" sz="1300" dirty="0" smtClean="0">
                <a:latin typeface="Noto Sans KR"/>
                <a:ea typeface="Noto Sans KR"/>
              </a:rPr>
              <a:t>회원 </a:t>
            </a:r>
            <a:r>
              <a:rPr lang="ko-KR" altLang="en-US" sz="1300" dirty="0">
                <a:latin typeface="Noto Sans KR"/>
                <a:ea typeface="Noto Sans KR"/>
              </a:rPr>
              <a:t>계정만 </a:t>
            </a:r>
            <a:r>
              <a:rPr lang="ko-KR" altLang="en-US" sz="1300" dirty="0" err="1">
                <a:latin typeface="Noto Sans KR"/>
                <a:ea typeface="Noto Sans KR"/>
              </a:rPr>
              <a:t>게시글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  <a:r>
              <a:rPr lang="ko-KR" altLang="en-US" sz="1300" dirty="0" smtClean="0">
                <a:latin typeface="Noto Sans KR"/>
                <a:ea typeface="Noto Sans KR"/>
              </a:rPr>
              <a:t>등록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</a:t>
            </a:r>
            <a:r>
              <a:rPr lang="ko-KR" altLang="en-US" sz="1300" dirty="0" smtClean="0">
                <a:latin typeface="Noto Sans KR"/>
                <a:ea typeface="Noto Sans KR"/>
              </a:rPr>
              <a:t>    수정</a:t>
            </a:r>
            <a:r>
              <a:rPr lang="en-US" altLang="ko-KR" sz="1300" dirty="0">
                <a:latin typeface="Noto Sans KR"/>
                <a:ea typeface="Noto Sans KR"/>
              </a:rPr>
              <a:t>/</a:t>
            </a:r>
            <a:r>
              <a:rPr lang="ko-KR" altLang="en-US" sz="1300" dirty="0" smtClean="0">
                <a:latin typeface="Noto Sans KR"/>
                <a:ea typeface="Noto Sans KR"/>
              </a:rPr>
              <a:t>삭제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추천 기능</a:t>
            </a:r>
            <a:endParaRPr lang="en-US" altLang="ko-KR" sz="1300" dirty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댓글 기능</a:t>
            </a:r>
            <a:endParaRPr lang="en-US" altLang="ko-KR" sz="1300" dirty="0" smtClean="0">
              <a:latin typeface="Noto Sans KR"/>
              <a:ea typeface="Noto Sans K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06042" y="1275570"/>
            <a:ext cx="11346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개요</a:t>
            </a:r>
            <a:r>
              <a:rPr lang="en-US" altLang="ko-KR" sz="1600" b="1" dirty="0" smtClean="0">
                <a:latin typeface="Noto Sans KR"/>
                <a:ea typeface="Noto Sans KR"/>
              </a:rPr>
              <a:t>]  </a:t>
            </a:r>
            <a:r>
              <a:rPr lang="en-US" altLang="ko-KR" sz="1600" dirty="0" smtClean="0">
                <a:latin typeface="Noto Sans KR"/>
                <a:ea typeface="Noto Sans KR"/>
              </a:rPr>
              <a:t>PMS </a:t>
            </a:r>
            <a:r>
              <a:rPr lang="ko-KR" altLang="en-US" sz="1600" dirty="0" smtClean="0">
                <a:latin typeface="Noto Sans KR"/>
                <a:ea typeface="Noto Sans KR"/>
              </a:rPr>
              <a:t>시스템의 모든 회원들을 대상으로 하여 자유롭게 게시물을 등록</a:t>
            </a:r>
            <a:r>
              <a:rPr lang="en-US" altLang="ko-KR" sz="1600" dirty="0" smtClean="0">
                <a:latin typeface="Noto Sans KR"/>
                <a:ea typeface="Noto Sans KR"/>
              </a:rPr>
              <a:t>/</a:t>
            </a:r>
            <a:r>
              <a:rPr lang="ko-KR" altLang="en-US" sz="1600" dirty="0" smtClean="0">
                <a:latin typeface="Noto Sans KR"/>
                <a:ea typeface="Noto Sans KR"/>
              </a:rPr>
              <a:t>조회하는 게시판</a:t>
            </a:r>
            <a:endParaRPr lang="en-US" altLang="ko-KR" sz="1200" dirty="0">
              <a:latin typeface="Noto Sans KR"/>
              <a:ea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97" y="1782539"/>
            <a:ext cx="6414692" cy="49685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77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 dirty="0"/>
              <a:t>&gt; 7.9.4. Q&amp;A </a:t>
            </a:r>
            <a:r>
              <a:rPr lang="ko-KR" altLang="en-US" dirty="0"/>
              <a:t>게시판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en-US" altLang="ko-KR" dirty="0" smtClean="0"/>
              <a:t>Q&amp;A </a:t>
            </a:r>
            <a:r>
              <a:rPr lang="ko-KR" altLang="en-US" dirty="0" smtClean="0"/>
              <a:t>게시판</a:t>
            </a:r>
            <a:endParaRPr lang="en-US" altLang="ko-KR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8028812" y="1690002"/>
            <a:ext cx="250655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기능</a:t>
            </a:r>
            <a:r>
              <a:rPr lang="en-US" altLang="ko-KR" sz="1600" b="1" dirty="0" smtClean="0">
                <a:latin typeface="Noto Sans KR"/>
                <a:ea typeface="Noto Sans KR"/>
              </a:rPr>
              <a:t>]</a:t>
            </a: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     </a:t>
            </a:r>
            <a:r>
              <a:rPr lang="ko-KR" altLang="en-US" sz="1300" dirty="0" smtClean="0">
                <a:latin typeface="Noto Sans KR"/>
                <a:ea typeface="Noto Sans KR"/>
              </a:rPr>
              <a:t>회원 </a:t>
            </a:r>
            <a:r>
              <a:rPr lang="ko-KR" altLang="en-US" sz="1300" dirty="0">
                <a:latin typeface="Noto Sans KR"/>
                <a:ea typeface="Noto Sans KR"/>
              </a:rPr>
              <a:t>계정만 </a:t>
            </a:r>
            <a:r>
              <a:rPr lang="ko-KR" altLang="en-US" sz="1300" dirty="0" err="1">
                <a:latin typeface="Noto Sans KR"/>
                <a:ea typeface="Noto Sans KR"/>
              </a:rPr>
              <a:t>게시글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  <a:r>
              <a:rPr lang="ko-KR" altLang="en-US" sz="1300" dirty="0" smtClean="0">
                <a:latin typeface="Noto Sans KR"/>
                <a:ea typeface="Noto Sans KR"/>
              </a:rPr>
              <a:t>등록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lvl="0">
              <a:lnSpc>
                <a:spcPct val="200000"/>
              </a:lnSpc>
              <a:defRPr/>
            </a:pPr>
            <a:r>
              <a:rPr lang="en-US" altLang="ko-KR" sz="1300" dirty="0" smtClean="0">
                <a:latin typeface="Noto Sans KR"/>
                <a:ea typeface="Noto Sans KR"/>
              </a:rPr>
              <a:t>-</a:t>
            </a:r>
            <a:r>
              <a:rPr lang="ko-KR" altLang="en-US" sz="1300" dirty="0" smtClean="0">
                <a:latin typeface="Noto Sans KR"/>
                <a:ea typeface="Noto Sans KR"/>
              </a:rPr>
              <a:t>     수정</a:t>
            </a:r>
            <a:r>
              <a:rPr lang="en-US" altLang="ko-KR" sz="1300" dirty="0">
                <a:latin typeface="Noto Sans KR"/>
                <a:ea typeface="Noto Sans KR"/>
              </a:rPr>
              <a:t>/</a:t>
            </a:r>
            <a:r>
              <a:rPr lang="ko-KR" altLang="en-US" sz="1300" dirty="0" smtClean="0">
                <a:latin typeface="Noto Sans KR"/>
                <a:ea typeface="Noto Sans KR"/>
              </a:rPr>
              <a:t>삭제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marL="285750" lvl="0" indent="-2857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추천 기능</a:t>
            </a:r>
            <a:endParaRPr lang="en-US" altLang="ko-KR" sz="1300" dirty="0" smtClean="0">
              <a:latin typeface="Noto Sans KR"/>
              <a:ea typeface="Noto Sans KR"/>
            </a:endParaRPr>
          </a:p>
          <a:p>
            <a:pPr marL="171450" lvl="0" indent="-171450">
              <a:lnSpc>
                <a:spcPct val="200000"/>
              </a:lnSpc>
              <a:buFontTx/>
              <a:buChar char="-"/>
              <a:defRPr/>
            </a:pPr>
            <a:r>
              <a:rPr lang="ko-KR" altLang="en-US" sz="1300" dirty="0" smtClean="0">
                <a:latin typeface="Noto Sans KR"/>
                <a:ea typeface="Noto Sans KR"/>
              </a:rPr>
              <a:t>   답글 기능</a:t>
            </a:r>
            <a:endParaRPr lang="ko-KR" altLang="en-US" sz="1100" dirty="0">
              <a:latin typeface="Noto Sans KR"/>
              <a:ea typeface="Noto Sans K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9091" y="1351448"/>
            <a:ext cx="11346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 smtClean="0">
                <a:latin typeface="Noto Sans KR"/>
                <a:ea typeface="Noto Sans KR"/>
              </a:rPr>
              <a:t>[</a:t>
            </a:r>
            <a:r>
              <a:rPr lang="ko-KR" altLang="en-US" sz="1600" b="1" dirty="0" smtClean="0">
                <a:latin typeface="Noto Sans KR"/>
                <a:ea typeface="Noto Sans KR"/>
              </a:rPr>
              <a:t>개요</a:t>
            </a:r>
            <a:r>
              <a:rPr lang="en-US" altLang="ko-KR" sz="1600" b="1" dirty="0" smtClean="0">
                <a:latin typeface="Noto Sans KR"/>
                <a:ea typeface="Noto Sans KR"/>
              </a:rPr>
              <a:t>]   </a:t>
            </a:r>
            <a:r>
              <a:rPr lang="en-US" altLang="ko-KR" sz="1600" dirty="0" smtClean="0">
                <a:latin typeface="Noto Sans KR"/>
                <a:ea typeface="Noto Sans KR"/>
              </a:rPr>
              <a:t>PMS </a:t>
            </a:r>
            <a:r>
              <a:rPr lang="ko-KR" altLang="en-US" sz="1600" dirty="0" smtClean="0">
                <a:latin typeface="Noto Sans KR"/>
                <a:ea typeface="Noto Sans KR"/>
              </a:rPr>
              <a:t>시스템의 모든 회원들을 대상으로 하는 수업 내용 관련 </a:t>
            </a:r>
            <a:r>
              <a:rPr lang="en-US" altLang="ko-KR" sz="1600" dirty="0" smtClean="0">
                <a:latin typeface="Noto Sans KR"/>
                <a:ea typeface="Noto Sans KR"/>
              </a:rPr>
              <a:t>Q&amp;A</a:t>
            </a:r>
            <a:r>
              <a:rPr lang="ko-KR" altLang="en-US" sz="1600" dirty="0" smtClean="0">
                <a:latin typeface="Noto Sans KR"/>
                <a:ea typeface="Noto Sans KR"/>
              </a:rPr>
              <a:t> 게시물을 등록</a:t>
            </a:r>
            <a:r>
              <a:rPr lang="en-US" altLang="ko-KR" sz="1600" dirty="0" smtClean="0">
                <a:latin typeface="Noto Sans KR"/>
                <a:ea typeface="Noto Sans KR"/>
              </a:rPr>
              <a:t>/</a:t>
            </a:r>
            <a:r>
              <a:rPr lang="ko-KR" altLang="en-US" sz="1600" dirty="0" smtClean="0">
                <a:latin typeface="Noto Sans KR"/>
                <a:ea typeface="Noto Sans KR"/>
              </a:rPr>
              <a:t>조회하는 게시판</a:t>
            </a:r>
            <a:endParaRPr lang="en-US" altLang="ko-KR" sz="1200" dirty="0">
              <a:latin typeface="Noto Sans KR"/>
              <a:ea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50" y="1938528"/>
            <a:ext cx="6251204" cy="4837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935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255076" y="1164033"/>
            <a:ext cx="9769969" cy="22282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 dirty="0"/>
              <a:t>&gt; 7.9.5. </a:t>
            </a:r>
            <a:r>
              <a:rPr lang="ko-KR" altLang="en-US" dirty="0"/>
              <a:t>공통 </a:t>
            </a:r>
            <a:r>
              <a:rPr lang="en-US" altLang="ko-KR" dirty="0"/>
              <a:t>– </a:t>
            </a:r>
            <a:r>
              <a:rPr lang="ko-KR" altLang="en-US" dirty="0"/>
              <a:t>게시판 프로세스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공통 </a:t>
            </a:r>
            <a:r>
              <a:rPr lang="en-US" altLang="ko-KR" dirty="0"/>
              <a:t>- </a:t>
            </a:r>
            <a:r>
              <a:rPr lang="ko-KR" altLang="en-US" dirty="0"/>
              <a:t>게시판 프로세스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54385" y="3561136"/>
            <a:ext cx="5816758" cy="314690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80094" y="3561136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자유 </a:t>
            </a:r>
            <a:r>
              <a:rPr lang="en-US" altLang="ko-KR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이벤트</a:t>
            </a:r>
            <a:endParaRPr lang="ko-KR" altLang="en-US" sz="16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8912" y="4745186"/>
            <a:ext cx="1078918" cy="304298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 err="1">
                <a:solidFill>
                  <a:schemeClr val="tx1"/>
                </a:solidFill>
                <a:latin typeface="Noto Sans KR"/>
                <a:ea typeface="Noto Sans KR"/>
              </a:rPr>
              <a:t>게시글</a:t>
            </a:r>
            <a:r>
              <a:rPr lang="ko-KR" altLang="en-US" sz="1200" b="1" dirty="0">
                <a:solidFill>
                  <a:schemeClr val="tx1"/>
                </a:solidFill>
                <a:latin typeface="Noto Sans KR"/>
                <a:ea typeface="Noto Sans KR"/>
              </a:rPr>
              <a:t> 작성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467090" y="411782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조회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29106" y="411782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삭제 </a:t>
            </a: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수정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015072" y="4489987"/>
            <a:ext cx="3754" cy="430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467090" y="5603739"/>
            <a:ext cx="1063734" cy="25558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Noto Sans KR"/>
                <a:ea typeface="Noto Sans KR"/>
              </a:rPr>
              <a:t>댓글 입력</a:t>
            </a:r>
            <a:endParaRPr lang="en-US" altLang="ko-KR" sz="1200" b="1" dirty="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67090" y="5986617"/>
            <a:ext cx="1063734" cy="2524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추천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34108" y="5603739"/>
            <a:ext cx="944541" cy="24778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댓글 삭제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9983" y="5092181"/>
            <a:ext cx="1945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83638" y="6291061"/>
            <a:ext cx="29902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* </a:t>
            </a:r>
            <a:r>
              <a:rPr lang="ko-KR" altLang="en-US" sz="1100"/>
              <a:t>중복 추천 검사 </a:t>
            </a:r>
            <a:r>
              <a:rPr lang="en-US" altLang="ko-KR" sz="1100"/>
              <a:t>/ </a:t>
            </a:r>
            <a:r>
              <a:rPr lang="ko-KR" altLang="en-US" sz="1100">
                <a:latin typeface="Noto Sans KR"/>
                <a:ea typeface="Noto Sans KR"/>
              </a:rPr>
              <a:t>조회수 증가 </a:t>
            </a:r>
          </a:p>
          <a:p>
            <a:pPr lvl="0">
              <a:defRPr/>
            </a:pPr>
            <a:endParaRPr lang="ko-KR" altLang="en-US" sz="1000"/>
          </a:p>
        </p:txBody>
      </p:sp>
      <p:sp>
        <p:nvSpPr>
          <p:cNvPr id="32" name="직사각형 31"/>
          <p:cNvSpPr/>
          <p:nvPr/>
        </p:nvSpPr>
        <p:spPr>
          <a:xfrm>
            <a:off x="2045730" y="2453149"/>
            <a:ext cx="1078918" cy="332602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작성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149779" y="2033862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조회</a:t>
            </a:r>
            <a:endParaRPr lang="en-US" altLang="ko-KR" sz="12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044189" y="2003432"/>
            <a:ext cx="1063734" cy="33382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 </a:t>
            </a:r>
            <a:r>
              <a:rPr lang="en-US" altLang="ko-KR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endParaRPr lang="en-US" altLang="ko-KR" sz="1200" b="1" dirty="0" smtClean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93964" y="2375427"/>
            <a:ext cx="22279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관리자 계정으로 접속 시 가능 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731306" y="2193293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612000" y="2193293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57308" y="2422594"/>
            <a:ext cx="2247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Noto Sans KR" panose="020B0600000101010101" charset="-127"/>
                <a:ea typeface="Noto Sans KR" panose="020B0600000101010101" charset="-127"/>
              </a:rPr>
              <a:t>* </a:t>
            </a:r>
            <a:r>
              <a:rPr lang="ko-KR" altLang="en-US" sz="1100" dirty="0" smtClean="0">
                <a:latin typeface="Noto Sans KR" panose="020B0600000101010101" charset="-127"/>
                <a:ea typeface="Noto Sans KR" panose="020B0600000101010101" charset="-127"/>
              </a:rPr>
              <a:t>조회수 증가 </a:t>
            </a:r>
            <a:endParaRPr lang="ko-KR" altLang="en-US" sz="11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772296" y="1173110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endParaRPr lang="ko-KR" altLang="en-US" sz="16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83121" y="3548647"/>
            <a:ext cx="5936281" cy="31681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044189" y="3549005"/>
            <a:ext cx="1713449" cy="3716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Q&amp;A</a:t>
            </a:r>
            <a:endParaRPr lang="ko-KR" altLang="en-US" sz="16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3753314" y="5727631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753314" y="4275585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407830" y="4275585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34020" y="2836864"/>
            <a:ext cx="3222263" cy="419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</a:t>
            </a:r>
            <a:r>
              <a:rPr lang="ko-KR" altLang="en-US" sz="1100">
                <a:latin typeface="Noto Sans KR"/>
                <a:ea typeface="Noto Sans KR"/>
              </a:rPr>
              <a:t>관리자 계정으로 접속 시 가능</a:t>
            </a:r>
            <a:endParaRPr lang="en-US" altLang="ko-KR" sz="110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304929" y="4656591"/>
            <a:ext cx="1078918" cy="304298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작성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443107" y="4029227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조회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705123" y="4029227"/>
            <a:ext cx="1063734" cy="32467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삭제 </a:t>
            </a: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수정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cxnSp>
        <p:nvCxnSpPr>
          <p:cNvPr id="71" name="직선 화살표 연결선 22"/>
          <p:cNvCxnSpPr/>
          <p:nvPr/>
        </p:nvCxnSpPr>
        <p:spPr>
          <a:xfrm>
            <a:off x="8991089" y="4401392"/>
            <a:ext cx="3754" cy="430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443107" y="5515144"/>
            <a:ext cx="1063734" cy="25558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Noto Sans KR"/>
                <a:ea typeface="Noto Sans KR"/>
              </a:rPr>
              <a:t>답글 입력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0810125" y="5515144"/>
            <a:ext cx="944541" cy="24778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Noto Sans KR"/>
                <a:ea typeface="Noto Sans KR"/>
              </a:rPr>
              <a:t>답글 삭제</a:t>
            </a:r>
          </a:p>
        </p:txBody>
      </p:sp>
      <p:sp>
        <p:nvSpPr>
          <p:cNvPr id="76" name="TextBox 28"/>
          <p:cNvSpPr txBox="1"/>
          <p:nvPr/>
        </p:nvSpPr>
        <p:spPr>
          <a:xfrm>
            <a:off x="6096000" y="5003586"/>
            <a:ext cx="1945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Noto Sans KR"/>
                <a:ea typeface="Noto Sans KR"/>
              </a:rPr>
              <a:t>* java Bean validation </a:t>
            </a:r>
            <a:r>
              <a:rPr lang="ko-KR" altLang="en-US" sz="1100">
                <a:latin typeface="Noto Sans KR"/>
                <a:ea typeface="Noto Sans KR"/>
              </a:rPr>
              <a:t>사용</a:t>
            </a:r>
          </a:p>
        </p:txBody>
      </p:sp>
      <p:sp>
        <p:nvSpPr>
          <p:cNvPr id="77" name="TextBox 29"/>
          <p:cNvSpPr txBox="1"/>
          <p:nvPr/>
        </p:nvSpPr>
        <p:spPr>
          <a:xfrm>
            <a:off x="8317034" y="6202466"/>
            <a:ext cx="299029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* </a:t>
            </a:r>
            <a:r>
              <a:rPr lang="ko-KR" altLang="en-US" sz="1100"/>
              <a:t>중복 추천 검사 </a:t>
            </a:r>
            <a:r>
              <a:rPr lang="en-US" altLang="ko-KR" sz="1100"/>
              <a:t>/ </a:t>
            </a:r>
            <a:r>
              <a:rPr lang="ko-KR" altLang="en-US" sz="1100">
                <a:latin typeface="Noto Sans KR"/>
                <a:ea typeface="Noto Sans KR"/>
              </a:rPr>
              <a:t>조회수 증가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78" name="직선 화살표 연결선 47"/>
          <p:cNvCxnSpPr/>
          <p:nvPr/>
        </p:nvCxnSpPr>
        <p:spPr>
          <a:xfrm>
            <a:off x="9729331" y="5639036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48"/>
          <p:cNvCxnSpPr/>
          <p:nvPr/>
        </p:nvCxnSpPr>
        <p:spPr>
          <a:xfrm>
            <a:off x="9729331" y="4186990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49"/>
          <p:cNvCxnSpPr/>
          <p:nvPr/>
        </p:nvCxnSpPr>
        <p:spPr>
          <a:xfrm>
            <a:off x="7383847" y="4186990"/>
            <a:ext cx="822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443107" y="5867786"/>
            <a:ext cx="1063734" cy="2524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추천</a:t>
            </a:r>
            <a:endParaRPr lang="en-US" altLang="ko-KR" sz="1200" b="1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442" y="1514485"/>
            <a:ext cx="887815" cy="87808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7" y="3824404"/>
            <a:ext cx="887815" cy="87808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02" y="3737584"/>
            <a:ext cx="887815" cy="8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4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 dirty="0"/>
              <a:t>&gt; 7.9.6. </a:t>
            </a:r>
            <a:r>
              <a:rPr lang="ko-KR" altLang="en-US" dirty="0"/>
              <a:t>공통 </a:t>
            </a:r>
            <a:r>
              <a:rPr lang="en-US" altLang="ko-KR" dirty="0"/>
              <a:t>– </a:t>
            </a:r>
            <a:r>
              <a:rPr lang="ko-KR" altLang="en-US" dirty="0" err="1"/>
              <a:t>게시글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48180"/>
            <a:ext cx="7797338" cy="670329"/>
          </a:xfrm>
        </p:spPr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306" y="1720689"/>
            <a:ext cx="3110647" cy="45157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9889" y="1771741"/>
            <a:ext cx="883211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400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4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400" dirty="0" smtClean="0">
                <a:latin typeface="Noto Sans KR"/>
                <a:ea typeface="Noto Sans KR"/>
              </a:rPr>
              <a:t>POST </a:t>
            </a:r>
            <a:r>
              <a:rPr lang="ko-KR" altLang="en-US" sz="1400" dirty="0">
                <a:latin typeface="Noto Sans KR"/>
                <a:ea typeface="Noto Sans KR"/>
              </a:rPr>
              <a:t>요청으로 전송된 입력 값을 검증하고</a:t>
            </a:r>
            <a:r>
              <a:rPr lang="en-US" altLang="ko-KR" sz="1400" dirty="0">
                <a:latin typeface="Noto Sans KR"/>
                <a:ea typeface="Noto Sans KR"/>
              </a:rPr>
              <a:t>, </a:t>
            </a:r>
            <a:r>
              <a:rPr lang="ko-KR" altLang="en-US" sz="1400" dirty="0">
                <a:latin typeface="Noto Sans KR"/>
                <a:ea typeface="Noto Sans KR"/>
              </a:rPr>
              <a:t>문제가 있을 시 해당되는 에러 메시지를 화면에 표시하는 동작 원리 </a:t>
            </a:r>
          </a:p>
          <a:p>
            <a:pPr lvl="0">
              <a:defRPr/>
            </a:pPr>
            <a:endParaRPr lang="en-US" altLang="ko-KR" sz="1400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1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100" dirty="0">
                <a:latin typeface="Noto Sans KR"/>
                <a:ea typeface="Noto Sans KR"/>
              </a:rPr>
              <a:t>	    </a:t>
            </a:r>
          </a:p>
        </p:txBody>
      </p:sp>
      <p:sp>
        <p:nvSpPr>
          <p:cNvPr id="47" name="타원 46"/>
          <p:cNvSpPr/>
          <p:nvPr/>
        </p:nvSpPr>
        <p:spPr>
          <a:xfrm>
            <a:off x="1332375" y="2738266"/>
            <a:ext cx="1228013" cy="423576"/>
          </a:xfrm>
          <a:prstGeom prst="ellipse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268329" y="5335594"/>
            <a:ext cx="1228012" cy="423576"/>
          </a:xfrm>
          <a:prstGeom prst="ellipse">
            <a:avLst/>
          </a:prstGeom>
          <a:noFill/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36561" y="3078110"/>
            <a:ext cx="1570288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@Valid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14440" y="3002169"/>
            <a:ext cx="7658559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Noto Sans KR"/>
                <a:ea typeface="Noto Sans KR"/>
              </a:rPr>
              <a:t>▶ </a:t>
            </a:r>
            <a:r>
              <a:rPr lang="en-US" altLang="ko-KR" sz="1300" dirty="0">
                <a:latin typeface="Noto Sans KR"/>
                <a:ea typeface="Noto Sans KR"/>
              </a:rPr>
              <a:t>Controller</a:t>
            </a:r>
            <a:r>
              <a:rPr lang="ko-KR" altLang="en-US" sz="1300" dirty="0">
                <a:latin typeface="Noto Sans KR"/>
                <a:ea typeface="Noto Sans KR"/>
              </a:rPr>
              <a:t>에서 </a:t>
            </a:r>
            <a:r>
              <a:rPr lang="en-US" altLang="ko-KR" sz="1300" dirty="0" smtClean="0">
                <a:latin typeface="Noto Sans KR"/>
                <a:ea typeface="Noto Sans KR"/>
              </a:rPr>
              <a:t>POST </a:t>
            </a:r>
            <a:r>
              <a:rPr lang="ko-KR" altLang="en-US" sz="1300" dirty="0">
                <a:latin typeface="Noto Sans KR"/>
                <a:ea typeface="Noto Sans KR"/>
              </a:rPr>
              <a:t>요청을 받았을 때</a:t>
            </a:r>
            <a:r>
              <a:rPr lang="en-US" altLang="ko-KR" sz="1300" dirty="0">
                <a:latin typeface="Noto Sans KR"/>
                <a:ea typeface="Noto Sans KR"/>
              </a:rPr>
              <a:t>, </a:t>
            </a:r>
            <a:r>
              <a:rPr lang="ko-KR" altLang="en-US" sz="1300" dirty="0">
                <a:latin typeface="Noto Sans KR"/>
                <a:ea typeface="Noto Sans KR"/>
              </a:rPr>
              <a:t>해당 요청 값들로 구성된 객체를 검증하는 </a:t>
            </a:r>
            <a:r>
              <a:rPr lang="ko-KR" altLang="en-US" sz="1300" dirty="0" err="1">
                <a:latin typeface="Noto Sans KR"/>
                <a:ea typeface="Noto Sans KR"/>
              </a:rPr>
              <a:t>어노테이션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 dirty="0">
                <a:latin typeface="Noto Sans KR"/>
                <a:ea typeface="Noto Sans KR"/>
              </a:rPr>
              <a:t>▶  각 필드의 입력 값이 정해진 </a:t>
            </a:r>
            <a:r>
              <a:rPr lang="en-US" altLang="ko-KR" sz="1300" dirty="0">
                <a:latin typeface="Noto Sans KR"/>
                <a:ea typeface="Noto Sans KR"/>
              </a:rPr>
              <a:t>Validation </a:t>
            </a:r>
            <a:r>
              <a:rPr lang="ko-KR" altLang="en-US" sz="1300" dirty="0">
                <a:latin typeface="Noto Sans KR"/>
                <a:ea typeface="Noto Sans KR"/>
              </a:rPr>
              <a:t>규칙을 따르는지 판단</a:t>
            </a: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 dirty="0">
                <a:latin typeface="Noto Sans KR"/>
                <a:ea typeface="Noto Sans KR"/>
              </a:rPr>
              <a:t>▷ </a:t>
            </a:r>
            <a:r>
              <a:rPr lang="ko-KR" altLang="en-US" sz="1300" dirty="0" err="1">
                <a:latin typeface="Noto Sans KR"/>
                <a:ea typeface="Noto Sans KR"/>
              </a:rPr>
              <a:t>파라미터로</a:t>
            </a:r>
            <a:r>
              <a:rPr lang="ko-KR" altLang="en-US" sz="1300" dirty="0">
                <a:latin typeface="Noto Sans KR"/>
                <a:ea typeface="Noto Sans KR"/>
              </a:rPr>
              <a:t> 오는 값들을 객체로 받아올 수 있는데</a:t>
            </a:r>
            <a:r>
              <a:rPr lang="en-US" altLang="ko-KR" sz="1300" dirty="0">
                <a:latin typeface="Noto Sans KR"/>
                <a:ea typeface="Noto Sans KR"/>
              </a:rPr>
              <a:t>, </a:t>
            </a:r>
            <a:r>
              <a:rPr lang="ko-KR" altLang="en-US" sz="1300" dirty="0" err="1">
                <a:latin typeface="Noto Sans KR"/>
                <a:ea typeface="Noto Sans KR"/>
              </a:rPr>
              <a:t>파라미터명과</a:t>
            </a:r>
            <a:r>
              <a:rPr lang="ko-KR" altLang="en-US" sz="1300" dirty="0">
                <a:latin typeface="Noto Sans KR"/>
                <a:ea typeface="Noto Sans KR"/>
              </a:rPr>
              <a:t> </a:t>
            </a:r>
            <a:r>
              <a:rPr lang="ko-KR" altLang="en-US" sz="1300" dirty="0" err="1">
                <a:latin typeface="Noto Sans KR"/>
                <a:ea typeface="Noto Sans KR"/>
              </a:rPr>
              <a:t>필드명이</a:t>
            </a:r>
            <a:r>
              <a:rPr lang="ko-KR" altLang="en-US" sz="1300" dirty="0">
                <a:latin typeface="Noto Sans KR"/>
                <a:ea typeface="Noto Sans KR"/>
              </a:rPr>
              <a:t> 같으면 자동으로 매핑</a:t>
            </a: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 dirty="0">
                <a:latin typeface="Noto Sans KR"/>
                <a:ea typeface="Noto Sans KR"/>
              </a:rPr>
              <a:t>▶ 검증 대상 객체와 검증 결과에 대한 정보를 담고 있는 객체</a:t>
            </a:r>
          </a:p>
          <a:p>
            <a:pPr lvl="0">
              <a:defRPr/>
            </a:pPr>
            <a:endParaRPr lang="en-US" altLang="ko-KR" sz="13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300" dirty="0">
                <a:latin typeface="Noto Sans KR"/>
                <a:ea typeface="Noto Sans KR"/>
              </a:rPr>
              <a:t>▶ </a:t>
            </a:r>
            <a:r>
              <a:rPr lang="en-US" altLang="ko-KR" sz="1300" dirty="0" err="1">
                <a:latin typeface="Noto Sans KR"/>
                <a:ea typeface="Noto Sans KR"/>
              </a:rPr>
              <a:t>bindingResult.hasErrors</a:t>
            </a:r>
            <a:r>
              <a:rPr lang="en-US" altLang="ko-KR" sz="1300" dirty="0">
                <a:latin typeface="Noto Sans KR"/>
                <a:ea typeface="Noto Sans KR"/>
              </a:rPr>
              <a:t>() </a:t>
            </a:r>
            <a:r>
              <a:rPr lang="ko-KR" altLang="en-US" sz="1300" dirty="0">
                <a:latin typeface="Noto Sans KR"/>
                <a:ea typeface="Noto Sans KR"/>
              </a:rPr>
              <a:t>값이 </a:t>
            </a:r>
            <a:r>
              <a:rPr lang="en-US" altLang="ko-KR" sz="1300" dirty="0">
                <a:latin typeface="Noto Sans KR"/>
                <a:ea typeface="Noto Sans KR"/>
              </a:rPr>
              <a:t>True</a:t>
            </a:r>
            <a:r>
              <a:rPr lang="ko-KR" altLang="en-US" sz="1300" dirty="0">
                <a:latin typeface="Noto Sans KR"/>
                <a:ea typeface="Noto Sans KR"/>
              </a:rPr>
              <a:t>이면</a:t>
            </a:r>
            <a:r>
              <a:rPr lang="en-US" altLang="ko-KR" sz="1300" dirty="0">
                <a:latin typeface="Noto Sans KR"/>
                <a:ea typeface="Noto Sans KR"/>
              </a:rPr>
              <a:t>, </a:t>
            </a:r>
            <a:r>
              <a:rPr lang="ko-KR" altLang="en-US" sz="1300" dirty="0" err="1" smtClean="0">
                <a:latin typeface="Noto Sans KR"/>
                <a:ea typeface="Noto Sans KR"/>
              </a:rPr>
              <a:t>게시글</a:t>
            </a:r>
            <a:r>
              <a:rPr lang="ko-KR" altLang="en-US" sz="1300" dirty="0" smtClean="0">
                <a:latin typeface="Noto Sans KR"/>
                <a:ea typeface="Noto Sans KR"/>
              </a:rPr>
              <a:t> </a:t>
            </a:r>
            <a:r>
              <a:rPr lang="ko-KR" altLang="en-US" sz="1300" dirty="0">
                <a:latin typeface="Noto Sans KR"/>
                <a:ea typeface="Noto Sans KR"/>
              </a:rPr>
              <a:t>작성하는 페이지로 이동</a:t>
            </a:r>
          </a:p>
          <a:p>
            <a:pPr lvl="0">
              <a:defRPr/>
            </a:pPr>
            <a:endParaRPr lang="ko-KR" altLang="en-US" sz="1100" dirty="0">
              <a:latin typeface="Noto Sans KR"/>
              <a:ea typeface="Noto Sans K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27417" y="4032002"/>
            <a:ext cx="1582497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@ModelAttribute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327417" y="4844428"/>
            <a:ext cx="1570288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Noto Sans KR"/>
                <a:ea typeface="Noto Sans KR"/>
              </a:rPr>
              <a:t>BindingResult </a:t>
            </a:r>
          </a:p>
        </p:txBody>
      </p:sp>
    </p:spTree>
    <p:extLst>
      <p:ext uri="{BB962C8B-B14F-4D97-AF65-F5344CB8AC3E}">
        <p14:creationId xmlns:p14="http://schemas.microsoft.com/office/powerpoint/2010/main" val="322534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 dirty="0"/>
              <a:t>&gt; </a:t>
            </a:r>
            <a:r>
              <a:rPr lang="en-US" altLang="ko-KR" dirty="0" smtClean="0"/>
              <a:t>7.9.7. </a:t>
            </a:r>
            <a:r>
              <a:rPr lang="ko-KR" altLang="en-US" dirty="0"/>
              <a:t>공통 </a:t>
            </a:r>
            <a:r>
              <a:rPr lang="en-US" altLang="ko-KR" dirty="0"/>
              <a:t>– </a:t>
            </a:r>
            <a:r>
              <a:rPr lang="ko-KR" altLang="en-US" dirty="0" err="1"/>
              <a:t>게시글</a:t>
            </a:r>
            <a:r>
              <a:rPr lang="ko-KR" altLang="en-US" dirty="0"/>
              <a:t> 수정</a:t>
            </a:r>
            <a:r>
              <a:rPr lang="en-US" altLang="ko-KR" dirty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게시글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133" y="1115208"/>
            <a:ext cx="7763582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-210" r="-520"/>
          <a:stretch>
            <a:fillRect/>
          </a:stretch>
        </p:blipFill>
        <p:spPr>
          <a:xfrm>
            <a:off x="145018" y="2776537"/>
            <a:ext cx="7665155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3428840" y="1548559"/>
            <a:ext cx="1682044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로그인 한 화면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923534" y="3096398"/>
            <a:ext cx="1682044" cy="33260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로그인 안 한 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0361" y="4495635"/>
            <a:ext cx="4749392" cy="1743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dirty="0">
              <a:latin typeface="Noto Sans KR"/>
              <a:ea typeface="Noto Sans KR"/>
            </a:endParaRPr>
          </a:p>
          <a:p>
            <a:pPr lvl="0">
              <a:defRPr/>
            </a:pPr>
            <a:endParaRPr lang="ko-KR" altLang="en-US" sz="16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600" dirty="0">
                <a:latin typeface="Noto Sans KR"/>
                <a:ea typeface="Noto Sans KR"/>
              </a:rPr>
              <a:t>세션에 담겨 있는 로그인 정보 불러옴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dirty="0"/>
              <a:t> </a:t>
            </a:r>
          </a:p>
          <a:p>
            <a:pPr lvl="0">
              <a:defRPr/>
            </a:pPr>
            <a:r>
              <a:rPr lang="en-US" altLang="ko-KR" sz="1100" dirty="0">
                <a:latin typeface="Noto Sans KR"/>
                <a:ea typeface="Noto Sans KR"/>
              </a:rPr>
              <a:t>	    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4541785" y="4943195"/>
            <a:ext cx="666045" cy="3957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69142" y="4755517"/>
            <a:ext cx="68938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Noto Sans KR"/>
                <a:ea typeface="Noto Sans KR"/>
              </a:rPr>
              <a:t>게시물의 글 번호</a:t>
            </a:r>
            <a:r>
              <a:rPr lang="en-US" altLang="ko-KR" sz="1600" dirty="0">
                <a:latin typeface="Noto Sans KR"/>
                <a:ea typeface="Noto Sans KR"/>
              </a:rPr>
              <a:t>(</a:t>
            </a:r>
            <a:r>
              <a:rPr lang="en-US" altLang="ko-KR" sz="1600" dirty="0" err="1">
                <a:latin typeface="Noto Sans KR"/>
                <a:ea typeface="Noto Sans KR"/>
              </a:rPr>
              <a:t>pk</a:t>
            </a:r>
            <a:r>
              <a:rPr lang="en-US" altLang="ko-KR" sz="1600" dirty="0">
                <a:latin typeface="Noto Sans KR"/>
                <a:ea typeface="Noto Sans KR"/>
              </a:rPr>
              <a:t>)</a:t>
            </a:r>
            <a:r>
              <a:rPr lang="ko-KR" altLang="en-US" sz="1600" dirty="0">
                <a:latin typeface="Noto Sans KR"/>
                <a:ea typeface="Noto Sans KR"/>
              </a:rPr>
              <a:t>로 작성자</a:t>
            </a:r>
            <a:r>
              <a:rPr lang="en-US" altLang="ko-KR" sz="1600" dirty="0">
                <a:latin typeface="Noto Sans KR"/>
                <a:ea typeface="Noto Sans KR"/>
              </a:rPr>
              <a:t>ID</a:t>
            </a:r>
            <a:r>
              <a:rPr lang="ko-KR" altLang="en-US" sz="1600" dirty="0">
                <a:latin typeface="Noto Sans KR"/>
                <a:ea typeface="Noto Sans KR"/>
              </a:rPr>
              <a:t>를 갖고 와서 작성자와 </a:t>
            </a:r>
            <a:r>
              <a:rPr lang="ko-KR" altLang="en-US" sz="1600" dirty="0" err="1">
                <a:latin typeface="Noto Sans KR"/>
                <a:ea typeface="Noto Sans KR"/>
              </a:rPr>
              <a:t>접속자</a:t>
            </a:r>
            <a:r>
              <a:rPr lang="ko-KR" altLang="en-US" sz="1600" dirty="0">
                <a:latin typeface="Noto Sans KR"/>
                <a:ea typeface="Noto Sans KR"/>
              </a:rPr>
              <a:t> 비교</a:t>
            </a:r>
          </a:p>
          <a:p>
            <a:pPr lvl="0">
              <a:defRPr/>
            </a:pPr>
            <a:endParaRPr lang="en-US" altLang="ko-KR" sz="16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ko-KR" altLang="en-US" sz="1600" dirty="0">
                <a:latin typeface="Noto Sans KR"/>
                <a:ea typeface="Noto Sans KR"/>
              </a:rPr>
              <a:t>결과 값에 따라 로그인한 계정에만 수정 </a:t>
            </a:r>
            <a:r>
              <a:rPr lang="en-US" altLang="ko-KR" sz="1600" dirty="0">
                <a:latin typeface="Noto Sans KR"/>
                <a:ea typeface="Noto Sans KR"/>
              </a:rPr>
              <a:t>/ </a:t>
            </a:r>
            <a:r>
              <a:rPr lang="ko-KR" altLang="en-US" sz="1600" dirty="0">
                <a:latin typeface="Noto Sans KR"/>
                <a:ea typeface="Noto Sans KR"/>
              </a:rPr>
              <a:t>삭제 버튼 보임</a:t>
            </a:r>
          </a:p>
          <a:p>
            <a:pPr lvl="0">
              <a:defRPr/>
            </a:pPr>
            <a:endParaRPr lang="en-US" altLang="ko-KR" sz="1600" dirty="0">
              <a:latin typeface="Noto Sans KR"/>
              <a:ea typeface="Noto Sans KR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63181" y="1101823"/>
            <a:ext cx="4128818" cy="1369356"/>
          </a:xfrm>
          <a:prstGeom prst="rect">
            <a:avLst/>
          </a:prstGeom>
        </p:spPr>
      </p:pic>
      <p:cxnSp>
        <p:nvCxnSpPr>
          <p:cNvPr id="19" name="직선 화살표 연결선 36"/>
          <p:cNvCxnSpPr/>
          <p:nvPr/>
        </p:nvCxnSpPr>
        <p:spPr>
          <a:xfrm rot="16200000" flipV="1">
            <a:off x="9000050" y="2445521"/>
            <a:ext cx="537945" cy="11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선 19"/>
          <p:cNvCxnSpPr/>
          <p:nvPr/>
        </p:nvCxnSpPr>
        <p:spPr>
          <a:xfrm rot="5400000">
            <a:off x="6156916" y="2293753"/>
            <a:ext cx="886046" cy="11074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선 20"/>
          <p:cNvCxnSpPr/>
          <p:nvPr/>
        </p:nvCxnSpPr>
        <p:spPr>
          <a:xfrm rot="10800000" flipV="1">
            <a:off x="6594400" y="2731240"/>
            <a:ext cx="2691367" cy="11073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710859" y="2530195"/>
            <a:ext cx="1966029" cy="89880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게시글 삭제 후 </a:t>
            </a:r>
          </a:p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게시판 첫 화면으로 </a:t>
            </a:r>
          </a:p>
          <a:p>
            <a:pPr lvl="0"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Noto Sans KR"/>
                <a:ea typeface="Noto Sans KR"/>
              </a:rPr>
              <a:t>페이지 이동 </a:t>
            </a:r>
          </a:p>
        </p:txBody>
      </p:sp>
    </p:spTree>
    <p:extLst>
      <p:ext uri="{BB962C8B-B14F-4D97-AF65-F5344CB8AC3E}">
        <p14:creationId xmlns:p14="http://schemas.microsoft.com/office/powerpoint/2010/main" val="1874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 dirty="0"/>
              <a:t>&gt; </a:t>
            </a:r>
            <a:r>
              <a:rPr lang="en-US" altLang="ko-KR" dirty="0" smtClean="0"/>
              <a:t>7.9.8. </a:t>
            </a:r>
            <a:r>
              <a:rPr lang="ko-KR" altLang="en-US" dirty="0"/>
              <a:t>공통 </a:t>
            </a:r>
            <a:r>
              <a:rPr lang="en-US" altLang="ko-KR" dirty="0"/>
              <a:t>– </a:t>
            </a:r>
            <a:r>
              <a:rPr lang="ko-KR" altLang="en-US" dirty="0" err="1"/>
              <a:t>게시글</a:t>
            </a:r>
            <a:r>
              <a:rPr lang="ko-KR" altLang="en-US" dirty="0"/>
              <a:t> </a:t>
            </a:r>
            <a:r>
              <a:rPr lang="ko-KR" altLang="en-US" dirty="0" smtClean="0"/>
              <a:t>추천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게시글</a:t>
            </a:r>
            <a:r>
              <a:rPr lang="ko-KR" altLang="en-US" dirty="0" smtClean="0"/>
              <a:t> 추천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3703" y="1220343"/>
            <a:ext cx="5173338" cy="1695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04559" y="2977897"/>
            <a:ext cx="5173337" cy="14954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7769" y="1979434"/>
            <a:ext cx="588489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latin typeface="Noto Sans KR"/>
                <a:ea typeface="Noto Sans KR"/>
              </a:rPr>
              <a:t>		</a:t>
            </a:r>
            <a:r>
              <a:rPr lang="en-US" altLang="ko-KR" sz="1600" b="1" dirty="0">
                <a:latin typeface="Noto Sans KR"/>
                <a:ea typeface="Noto Sans KR"/>
              </a:rPr>
              <a:t>Ajax </a:t>
            </a:r>
            <a:r>
              <a:rPr lang="ko-KR" altLang="en-US" sz="1600" b="1" dirty="0">
                <a:latin typeface="Noto Sans KR"/>
                <a:ea typeface="Noto Sans KR"/>
              </a:rPr>
              <a:t>활용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 b="1" dirty="0">
                <a:latin typeface="Noto Sans KR"/>
                <a:ea typeface="Noto Sans KR"/>
              </a:rPr>
              <a:t>Controller</a:t>
            </a:r>
            <a:r>
              <a:rPr lang="ko-KR" altLang="en-US" sz="1600" b="1" dirty="0">
                <a:latin typeface="Noto Sans KR"/>
                <a:ea typeface="Noto Sans KR"/>
              </a:rPr>
              <a:t>에 추천 하려는 </a:t>
            </a:r>
            <a:r>
              <a:rPr lang="ko-KR" altLang="en-US" sz="1600" b="1" dirty="0" err="1">
                <a:latin typeface="Noto Sans KR"/>
                <a:ea typeface="Noto Sans KR"/>
              </a:rPr>
              <a:t>게시글의</a:t>
            </a:r>
            <a:r>
              <a:rPr lang="ko-KR" altLang="en-US" sz="1600" b="1" dirty="0">
                <a:latin typeface="Noto Sans KR"/>
                <a:ea typeface="Noto Sans KR"/>
              </a:rPr>
              <a:t> </a:t>
            </a:r>
            <a:r>
              <a:rPr lang="en-US" altLang="ko-KR" sz="1600" b="1" dirty="0">
                <a:latin typeface="Noto Sans KR"/>
                <a:ea typeface="Noto Sans KR"/>
              </a:rPr>
              <a:t> </a:t>
            </a:r>
            <a:r>
              <a:rPr lang="ko-KR" altLang="en-US" sz="1600" b="1" dirty="0">
                <a:latin typeface="Noto Sans KR"/>
                <a:ea typeface="Noto Sans KR"/>
              </a:rPr>
              <a:t>글 번호</a:t>
            </a:r>
            <a:r>
              <a:rPr lang="en-US" altLang="ko-KR" sz="1600" b="1" dirty="0">
                <a:latin typeface="Noto Sans KR"/>
                <a:ea typeface="Noto Sans KR"/>
              </a:rPr>
              <a:t>(</a:t>
            </a:r>
            <a:r>
              <a:rPr lang="en-US" altLang="ko-KR" sz="1600" b="1" dirty="0" err="1">
                <a:latin typeface="Noto Sans KR"/>
                <a:ea typeface="Noto Sans KR"/>
              </a:rPr>
              <a:t>pk</a:t>
            </a:r>
            <a:r>
              <a:rPr lang="en-US" altLang="ko-KR" sz="1600" b="1" dirty="0">
                <a:latin typeface="Noto Sans KR"/>
                <a:ea typeface="Noto Sans KR"/>
              </a:rPr>
              <a:t>)</a:t>
            </a:r>
            <a:r>
              <a:rPr lang="ko-KR" altLang="en-US" sz="1600" b="1" dirty="0">
                <a:latin typeface="Noto Sans KR"/>
                <a:ea typeface="Noto Sans KR"/>
              </a:rPr>
              <a:t> 전달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 b="1" dirty="0">
                <a:latin typeface="Noto Sans KR"/>
                <a:ea typeface="Noto Sans KR"/>
              </a:rPr>
              <a:t>	</a:t>
            </a:r>
            <a:r>
              <a:rPr lang="ko-KR" altLang="en-US" sz="1600" b="1" dirty="0" err="1">
                <a:latin typeface="Noto Sans KR"/>
                <a:ea typeface="Noto Sans KR"/>
              </a:rPr>
              <a:t>추천자</a:t>
            </a:r>
            <a:r>
              <a:rPr lang="ko-KR" altLang="en-US" sz="1600" b="1" dirty="0">
                <a:latin typeface="Noto Sans KR"/>
                <a:ea typeface="Noto Sans KR"/>
              </a:rPr>
              <a:t> 목록에 있는지 확인 </a:t>
            </a:r>
            <a:r>
              <a:rPr lang="en-US" altLang="ko-KR" sz="1600" b="1" dirty="0">
                <a:latin typeface="Noto Sans KR"/>
                <a:ea typeface="Noto Sans KR"/>
              </a:rPr>
              <a:t>(</a:t>
            </a:r>
            <a:r>
              <a:rPr lang="ko-KR" altLang="en-US" sz="1600" b="1" dirty="0">
                <a:latin typeface="Noto Sans KR"/>
                <a:ea typeface="Noto Sans KR"/>
              </a:rPr>
              <a:t>중복 방지</a:t>
            </a:r>
            <a:r>
              <a:rPr lang="en-US" altLang="ko-KR" sz="1600" b="1" dirty="0">
                <a:latin typeface="Noto Sans KR"/>
                <a:ea typeface="Noto Sans KR"/>
              </a:rPr>
              <a:t>)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600" b="1" dirty="0">
                <a:latin typeface="Noto Sans KR"/>
                <a:ea typeface="Noto Sans KR"/>
              </a:rPr>
              <a:t>	</a:t>
            </a:r>
            <a:r>
              <a:rPr lang="ko-KR" altLang="en-US" sz="1600" b="1" dirty="0">
                <a:latin typeface="Noto Sans KR"/>
                <a:ea typeface="Noto Sans KR"/>
              </a:rPr>
              <a:t>중복 </a:t>
            </a:r>
            <a:r>
              <a:rPr lang="en-US" altLang="ko-KR" sz="1600" b="1" dirty="0">
                <a:latin typeface="Noto Sans KR"/>
                <a:ea typeface="Noto Sans KR"/>
              </a:rPr>
              <a:t>X		   </a:t>
            </a:r>
            <a:r>
              <a:rPr lang="ko-KR" altLang="en-US" sz="1600" b="1" dirty="0">
                <a:latin typeface="Noto Sans KR"/>
                <a:ea typeface="Noto Sans KR"/>
              </a:rPr>
              <a:t>중복 </a:t>
            </a:r>
            <a:r>
              <a:rPr lang="en-US" altLang="ko-KR" sz="1600" b="1" dirty="0">
                <a:latin typeface="Noto Sans KR"/>
                <a:ea typeface="Noto Sans KR"/>
              </a:rPr>
              <a:t>0</a:t>
            </a:r>
          </a:p>
          <a:p>
            <a:pPr lvl="0"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 b="1" dirty="0">
                <a:latin typeface="Noto Sans KR"/>
                <a:ea typeface="Noto Sans KR"/>
              </a:rPr>
              <a:t>추천 </a:t>
            </a:r>
            <a:r>
              <a:rPr lang="en-US" altLang="ko-KR" sz="1600" b="1" dirty="0">
                <a:latin typeface="Noto Sans KR"/>
                <a:ea typeface="Noto Sans KR"/>
              </a:rPr>
              <a:t>INSERT</a:t>
            </a:r>
          </a:p>
          <a:p>
            <a:pPr marL="342900" lvl="0" indent="-342900">
              <a:buAutoNum type="arabicParenR"/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 b="1" dirty="0">
                <a:latin typeface="Noto Sans KR"/>
                <a:ea typeface="Noto Sans KR"/>
              </a:rPr>
              <a:t>추천 </a:t>
            </a:r>
            <a:r>
              <a:rPr lang="en-US" altLang="ko-KR" sz="1600" b="1" dirty="0">
                <a:latin typeface="Noto Sans KR"/>
                <a:ea typeface="Noto Sans KR"/>
              </a:rPr>
              <a:t>UPDATE</a:t>
            </a:r>
          </a:p>
          <a:p>
            <a:pPr marL="342900" lvl="0" indent="-342900">
              <a:buAutoNum type="arabicParenR"/>
              <a:defRPr/>
            </a:pPr>
            <a:endParaRPr lang="en-US" altLang="ko-KR" sz="1600" b="1" dirty="0">
              <a:latin typeface="Noto Sans KR"/>
              <a:ea typeface="Noto Sans KR"/>
            </a:endParaRPr>
          </a:p>
          <a:p>
            <a:pPr marL="342900" lvl="0" indent="-342900">
              <a:buAutoNum type="arabicParenR"/>
              <a:defRPr/>
            </a:pPr>
            <a:r>
              <a:rPr lang="ko-KR" altLang="en-US" sz="1600" b="1" dirty="0">
                <a:latin typeface="Noto Sans KR"/>
                <a:ea typeface="Noto Sans KR"/>
              </a:rPr>
              <a:t>추천 </a:t>
            </a:r>
            <a:r>
              <a:rPr lang="en-US" altLang="ko-KR" sz="1600" b="1" dirty="0">
                <a:latin typeface="Noto Sans KR"/>
                <a:ea typeface="Noto Sans KR"/>
              </a:rPr>
              <a:t>SELECT</a:t>
            </a:r>
          </a:p>
          <a:p>
            <a:pPr lvl="0">
              <a:defRPr/>
            </a:pPr>
            <a:endParaRPr lang="en-US" altLang="ko-KR" sz="1400" dirty="0">
              <a:latin typeface="Noto Sans KR"/>
              <a:ea typeface="Noto Sans KR"/>
            </a:endParaRPr>
          </a:p>
          <a:p>
            <a:pPr lvl="0">
              <a:defRPr/>
            </a:pPr>
            <a:endParaRPr lang="en-US" altLang="ko-KR" sz="1400" dirty="0">
              <a:latin typeface="Noto Sans KR"/>
              <a:ea typeface="Noto Sans KR"/>
            </a:endParaRPr>
          </a:p>
          <a:p>
            <a:pPr lvl="0">
              <a:defRPr/>
            </a:pPr>
            <a:r>
              <a:rPr lang="en-US" altLang="ko-KR" sz="1400" dirty="0">
                <a:latin typeface="Noto Sans KR"/>
                <a:ea typeface="Noto Sans KR"/>
              </a:rPr>
              <a:t>	</a:t>
            </a:r>
          </a:p>
          <a:p>
            <a:pPr lvl="0">
              <a:defRPr/>
            </a:pPr>
            <a:endParaRPr lang="ko-KR" altLang="en-US" sz="1400" dirty="0">
              <a:latin typeface="Noto Sans KR"/>
              <a:ea typeface="Noto Sans KR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8915848" y="2883261"/>
            <a:ext cx="1" cy="408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8200807" y="3954046"/>
            <a:ext cx="352544" cy="52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230998" y="3954046"/>
            <a:ext cx="291945" cy="52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5719" y="1138737"/>
            <a:ext cx="2072819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0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BCD092-6F73-252F-031D-A69D2DB43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ko-KR" altLang="en-US"/>
              <a:t>개발환경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9EACA1-A4DA-4FF8-B570-5D1D8E637F7E}"/>
              </a:ext>
            </a:extLst>
          </p:cNvPr>
          <p:cNvGrpSpPr/>
          <p:nvPr/>
        </p:nvGrpSpPr>
        <p:grpSpPr>
          <a:xfrm>
            <a:off x="570271" y="1081548"/>
            <a:ext cx="11071123" cy="5308743"/>
            <a:chOff x="570271" y="1081548"/>
            <a:chExt cx="11071123" cy="530874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683777E-761A-29E8-2AED-1F338DDD7ABD}"/>
                </a:ext>
              </a:extLst>
            </p:cNvPr>
            <p:cNvSpPr/>
            <p:nvPr/>
          </p:nvSpPr>
          <p:spPr>
            <a:xfrm>
              <a:off x="570271" y="1081548"/>
              <a:ext cx="11071123" cy="5308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1023">
              <a:extLst>
                <a:ext uri="{FF2B5EF4-FFF2-40B4-BE49-F238E27FC236}">
                  <a16:creationId xmlns:a16="http://schemas.microsoft.com/office/drawing/2014/main" id="{CC888FB4-606A-F3E5-3085-FBF524EF5DA4}"/>
                </a:ext>
              </a:extLst>
            </p:cNvPr>
            <p:cNvGrpSpPr/>
            <p:nvPr/>
          </p:nvGrpSpPr>
          <p:grpSpPr>
            <a:xfrm>
              <a:off x="947357" y="1238865"/>
              <a:ext cx="2725460" cy="1815838"/>
              <a:chOff x="5411201" y="1151816"/>
              <a:chExt cx="5438697" cy="3623532"/>
            </a:xfrm>
          </p:grpSpPr>
          <p:pic>
            <p:nvPicPr>
              <p:cNvPr id="22" name="Object 64">
                <a:extLst>
                  <a:ext uri="{FF2B5EF4-FFF2-40B4-BE49-F238E27FC236}">
                    <a16:creationId xmlns:a16="http://schemas.microsoft.com/office/drawing/2014/main" id="{6FA1A8C7-B263-4BDF-BD43-1D24CEDAD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11201" y="1151816"/>
                <a:ext cx="5438697" cy="3623532"/>
              </a:xfrm>
              <a:prstGeom prst="rect">
                <a:avLst/>
              </a:prstGeom>
            </p:spPr>
          </p:pic>
        </p:grpSp>
        <p:grpSp>
          <p:nvGrpSpPr>
            <p:cNvPr id="8" name="그룹 1024">
              <a:extLst>
                <a:ext uri="{FF2B5EF4-FFF2-40B4-BE49-F238E27FC236}">
                  <a16:creationId xmlns:a16="http://schemas.microsoft.com/office/drawing/2014/main" id="{78889956-AD48-EAB4-C09E-0FD9B1AD9788}"/>
                </a:ext>
              </a:extLst>
            </p:cNvPr>
            <p:cNvGrpSpPr/>
            <p:nvPr/>
          </p:nvGrpSpPr>
          <p:grpSpPr>
            <a:xfrm>
              <a:off x="3877035" y="1562144"/>
              <a:ext cx="3012734" cy="1506367"/>
              <a:chOff x="702824" y="3721524"/>
              <a:chExt cx="4401832" cy="2200916"/>
            </a:xfrm>
          </p:grpSpPr>
          <p:pic>
            <p:nvPicPr>
              <p:cNvPr id="21" name="Object 67">
                <a:extLst>
                  <a:ext uri="{FF2B5EF4-FFF2-40B4-BE49-F238E27FC236}">
                    <a16:creationId xmlns:a16="http://schemas.microsoft.com/office/drawing/2014/main" id="{3D3BEF7B-C852-8E76-2C81-9A5076810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2824" y="3721524"/>
                <a:ext cx="4401832" cy="2200916"/>
              </a:xfrm>
              <a:prstGeom prst="rect">
                <a:avLst/>
              </a:prstGeom>
            </p:spPr>
          </p:pic>
        </p:grpSp>
        <p:grpSp>
          <p:nvGrpSpPr>
            <p:cNvPr id="9" name="그룹 1025">
              <a:extLst>
                <a:ext uri="{FF2B5EF4-FFF2-40B4-BE49-F238E27FC236}">
                  <a16:creationId xmlns:a16="http://schemas.microsoft.com/office/drawing/2014/main" id="{50EA4D88-A067-4BF4-9FAA-578BF1EB863E}"/>
                </a:ext>
              </a:extLst>
            </p:cNvPr>
            <p:cNvGrpSpPr/>
            <p:nvPr/>
          </p:nvGrpSpPr>
          <p:grpSpPr>
            <a:xfrm>
              <a:off x="7372681" y="1674021"/>
              <a:ext cx="3118443" cy="760121"/>
              <a:chOff x="10755626" y="3721524"/>
              <a:chExt cx="6171429" cy="1504286"/>
            </a:xfrm>
          </p:grpSpPr>
          <p:pic>
            <p:nvPicPr>
              <p:cNvPr id="20" name="Object 70">
                <a:extLst>
                  <a:ext uri="{FF2B5EF4-FFF2-40B4-BE49-F238E27FC236}">
                    <a16:creationId xmlns:a16="http://schemas.microsoft.com/office/drawing/2014/main" id="{63755785-37C7-A029-12C5-542DF06A5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55626" y="3721524"/>
                <a:ext cx="6171429" cy="1504286"/>
              </a:xfrm>
              <a:prstGeom prst="rect">
                <a:avLst/>
              </a:prstGeom>
            </p:spPr>
          </p:pic>
        </p:grpSp>
        <p:grpSp>
          <p:nvGrpSpPr>
            <p:cNvPr id="10" name="그룹 1026">
              <a:extLst>
                <a:ext uri="{FF2B5EF4-FFF2-40B4-BE49-F238E27FC236}">
                  <a16:creationId xmlns:a16="http://schemas.microsoft.com/office/drawing/2014/main" id="{D4823926-5E7D-0DE8-A947-37B9998B5E9A}"/>
                </a:ext>
              </a:extLst>
            </p:cNvPr>
            <p:cNvGrpSpPr/>
            <p:nvPr/>
          </p:nvGrpSpPr>
          <p:grpSpPr>
            <a:xfrm>
              <a:off x="4087420" y="2979501"/>
              <a:ext cx="2591964" cy="1619978"/>
              <a:chOff x="5864164" y="4146657"/>
              <a:chExt cx="4757742" cy="2973589"/>
            </a:xfrm>
          </p:grpSpPr>
          <p:pic>
            <p:nvPicPr>
              <p:cNvPr id="19" name="Object 73">
                <a:extLst>
                  <a:ext uri="{FF2B5EF4-FFF2-40B4-BE49-F238E27FC236}">
                    <a16:creationId xmlns:a16="http://schemas.microsoft.com/office/drawing/2014/main" id="{37CA1E46-E73B-61FA-8D78-3C855FA02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64164" y="4146657"/>
                <a:ext cx="4757742" cy="2973589"/>
              </a:xfrm>
              <a:prstGeom prst="rect">
                <a:avLst/>
              </a:prstGeom>
            </p:spPr>
          </p:pic>
        </p:grpSp>
        <p:grpSp>
          <p:nvGrpSpPr>
            <p:cNvPr id="11" name="그룹 1027">
              <a:extLst>
                <a:ext uri="{FF2B5EF4-FFF2-40B4-BE49-F238E27FC236}">
                  <a16:creationId xmlns:a16="http://schemas.microsoft.com/office/drawing/2014/main" id="{8EBD6F48-455A-1974-BFB4-D0D016323F01}"/>
                </a:ext>
              </a:extLst>
            </p:cNvPr>
            <p:cNvGrpSpPr/>
            <p:nvPr/>
          </p:nvGrpSpPr>
          <p:grpSpPr>
            <a:xfrm>
              <a:off x="1304993" y="3224447"/>
              <a:ext cx="1952434" cy="1314028"/>
              <a:chOff x="1111822" y="6716811"/>
              <a:chExt cx="3583836" cy="2411995"/>
            </a:xfrm>
          </p:grpSpPr>
          <p:pic>
            <p:nvPicPr>
              <p:cNvPr id="18" name="Object 76">
                <a:extLst>
                  <a:ext uri="{FF2B5EF4-FFF2-40B4-BE49-F238E27FC236}">
                    <a16:creationId xmlns:a16="http://schemas.microsoft.com/office/drawing/2014/main" id="{C790F4BC-DEFE-74BE-7BDE-BE85E5174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1822" y="6716811"/>
                <a:ext cx="3583836" cy="2411995"/>
              </a:xfrm>
              <a:prstGeom prst="rect">
                <a:avLst/>
              </a:prstGeom>
            </p:spPr>
          </p:pic>
        </p:grpSp>
        <p:grpSp>
          <p:nvGrpSpPr>
            <p:cNvPr id="12" name="그룹 1029">
              <a:extLst>
                <a:ext uri="{FF2B5EF4-FFF2-40B4-BE49-F238E27FC236}">
                  <a16:creationId xmlns:a16="http://schemas.microsoft.com/office/drawing/2014/main" id="{A13124C5-6CAE-9FF2-F920-C7756CB4F74F}"/>
                </a:ext>
              </a:extLst>
            </p:cNvPr>
            <p:cNvGrpSpPr/>
            <p:nvPr/>
          </p:nvGrpSpPr>
          <p:grpSpPr>
            <a:xfrm>
              <a:off x="4201355" y="4868353"/>
              <a:ext cx="2207344" cy="1059525"/>
              <a:chOff x="6513459" y="7870035"/>
              <a:chExt cx="3459152" cy="1660393"/>
            </a:xfrm>
          </p:grpSpPr>
          <p:pic>
            <p:nvPicPr>
              <p:cNvPr id="17" name="Object 82">
                <a:extLst>
                  <a:ext uri="{FF2B5EF4-FFF2-40B4-BE49-F238E27FC236}">
                    <a16:creationId xmlns:a16="http://schemas.microsoft.com/office/drawing/2014/main" id="{9FDB71EA-8470-74E4-C2BA-70AD21F08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13459" y="7870035"/>
                <a:ext cx="3459152" cy="1660393"/>
              </a:xfrm>
              <a:prstGeom prst="rect">
                <a:avLst/>
              </a:prstGeom>
            </p:spPr>
          </p:pic>
        </p:grpSp>
        <p:pic>
          <p:nvPicPr>
            <p:cNvPr id="13" name="Picture 4" descr="post-thumbnail">
              <a:extLst>
                <a:ext uri="{FF2B5EF4-FFF2-40B4-BE49-F238E27FC236}">
                  <a16:creationId xmlns:a16="http://schemas.microsoft.com/office/drawing/2014/main" id="{49F4BDC6-24CD-5B1F-E8E7-80C5F010E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151" y="4868353"/>
              <a:ext cx="2243324" cy="1192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마이바티스(MyBatis) 동적 쿼리 Java로 만들기.">
              <a:extLst>
                <a:ext uri="{FF2B5EF4-FFF2-40B4-BE49-F238E27FC236}">
                  <a16:creationId xmlns:a16="http://schemas.microsoft.com/office/drawing/2014/main" id="{97C682BE-C71F-C948-78CE-67B76C9CF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3952" y="2855076"/>
              <a:ext cx="2207344" cy="165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web 공부] 무료 서버(server) 아파치 톰캣(Apache Tomcat)을 이클립스(eclipse)에 연동하기 : 네이버 블로그">
              <a:extLst>
                <a:ext uri="{FF2B5EF4-FFF2-40B4-BE49-F238E27FC236}">
                  <a16:creationId xmlns:a16="http://schemas.microsoft.com/office/drawing/2014/main" id="{C6F7CFAC-0D3D-3E83-4A54-F8646457B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87" y="2586316"/>
              <a:ext cx="2099867" cy="2099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GitHub Logo, Git Hub Icon With Text On White Background 16833880 Vector Art  at Vecteezy">
              <a:extLst>
                <a:ext uri="{FF2B5EF4-FFF2-40B4-BE49-F238E27FC236}">
                  <a16:creationId xmlns:a16="http://schemas.microsoft.com/office/drawing/2014/main" id="{E9BE5A69-422F-3FE7-49DE-5960F7E7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113" y="4662758"/>
              <a:ext cx="2954594" cy="14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13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1" y="1107439"/>
            <a:ext cx="8086165" cy="561943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 dirty="0"/>
              <a:t>&gt; </a:t>
            </a:r>
            <a:r>
              <a:rPr lang="en-US" altLang="ko-KR" dirty="0" smtClean="0"/>
              <a:t>7.9.9. </a:t>
            </a:r>
            <a:r>
              <a:rPr lang="ko-KR" altLang="en-US" dirty="0"/>
              <a:t>공통 </a:t>
            </a:r>
            <a:r>
              <a:rPr lang="en-US" altLang="ko-KR" dirty="0"/>
              <a:t>– </a:t>
            </a:r>
            <a:r>
              <a:rPr lang="ko-KR" altLang="en-US" dirty="0"/>
              <a:t>댓글 등록</a:t>
            </a:r>
            <a:r>
              <a:rPr lang="en-US" altLang="ko-KR" dirty="0"/>
              <a:t>/</a:t>
            </a:r>
            <a:r>
              <a:rPr lang="ko-KR" altLang="en-US" dirty="0"/>
              <a:t>댓글 삭제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댓글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댓글 삭제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2725" y="3481907"/>
            <a:ext cx="5154144" cy="145676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297288" y="5681432"/>
            <a:ext cx="1290850" cy="47691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6" name="직선 화살표 연결선 48"/>
          <p:cNvCxnSpPr/>
          <p:nvPr/>
        </p:nvCxnSpPr>
        <p:spPr>
          <a:xfrm rot="16200000" flipV="1">
            <a:off x="8973203" y="5918705"/>
            <a:ext cx="1176558" cy="2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선 16"/>
          <p:cNvCxnSpPr/>
          <p:nvPr/>
        </p:nvCxnSpPr>
        <p:spPr>
          <a:xfrm flipV="1">
            <a:off x="7243541" y="6508168"/>
            <a:ext cx="2319125" cy="3377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952691" y="6284951"/>
            <a:ext cx="1290850" cy="47691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5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7.9. </a:t>
            </a:r>
            <a:r>
              <a:rPr lang="ko-KR" altLang="en-US" dirty="0"/>
              <a:t>전체 게시판 </a:t>
            </a:r>
            <a:r>
              <a:rPr lang="en-US" altLang="ko-KR" dirty="0"/>
              <a:t>&gt; </a:t>
            </a:r>
            <a:r>
              <a:rPr lang="en-US" altLang="ko-KR" dirty="0" smtClean="0"/>
              <a:t>7.9.10. </a:t>
            </a:r>
            <a:r>
              <a:rPr lang="ko-KR" altLang="en-US" dirty="0"/>
              <a:t>공통 </a:t>
            </a:r>
            <a:r>
              <a:rPr lang="en-US" altLang="ko-KR" dirty="0"/>
              <a:t>– </a:t>
            </a:r>
            <a:r>
              <a:rPr lang="ko-KR" altLang="en-US" dirty="0"/>
              <a:t>답글 등록</a:t>
            </a:r>
            <a:r>
              <a:rPr lang="en-US" altLang="ko-KR" dirty="0"/>
              <a:t>/</a:t>
            </a:r>
            <a:r>
              <a:rPr lang="ko-KR" altLang="en-US" dirty="0"/>
              <a:t>답글 삭제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답글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답글 </a:t>
            </a:r>
            <a:r>
              <a:rPr lang="ko-KR" altLang="en-US" dirty="0"/>
              <a:t>삭제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72" y="1102569"/>
            <a:ext cx="8385243" cy="23820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860" y="3484572"/>
            <a:ext cx="5505855" cy="334250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7633164" y="6494480"/>
            <a:ext cx="1199551" cy="36352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891221" y="3258863"/>
            <a:ext cx="826405" cy="62349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167" y="3004225"/>
            <a:ext cx="3261833" cy="1132771"/>
          </a:xfrm>
          <a:prstGeom prst="rect">
            <a:avLst/>
          </a:prstGeom>
        </p:spPr>
      </p:pic>
      <p:cxnSp>
        <p:nvCxnSpPr>
          <p:cNvPr id="11" name="선 16"/>
          <p:cNvCxnSpPr/>
          <p:nvPr/>
        </p:nvCxnSpPr>
        <p:spPr>
          <a:xfrm>
            <a:off x="8304423" y="4524375"/>
            <a:ext cx="1941675" cy="0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48"/>
          <p:cNvCxnSpPr/>
          <p:nvPr/>
        </p:nvCxnSpPr>
        <p:spPr>
          <a:xfrm flipH="1" flipV="1">
            <a:off x="10246098" y="3882360"/>
            <a:ext cx="2802" cy="642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선 16"/>
          <p:cNvCxnSpPr/>
          <p:nvPr/>
        </p:nvCxnSpPr>
        <p:spPr>
          <a:xfrm flipH="1" flipV="1">
            <a:off x="8301621" y="3931904"/>
            <a:ext cx="1377" cy="587265"/>
          </a:xfrm>
          <a:prstGeom prst="line">
            <a:avLst/>
          </a:prstGeom>
          <a:ln w="1905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6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436" y="3481865"/>
            <a:ext cx="140546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학원 내 모든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강의실 조회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0837" y="3601672"/>
            <a:ext cx="189653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강의 실 내 모든 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학생 및 권한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상태 조회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0474" y="4525002"/>
            <a:ext cx="1109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권한 수정</a:t>
            </a:r>
          </a:p>
        </p:txBody>
      </p:sp>
      <p:sp>
        <p:nvSpPr>
          <p:cNvPr id="2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7.10. </a:t>
            </a:r>
            <a:r>
              <a:rPr lang="ko-KR" altLang="en-US" dirty="0" smtClean="0"/>
              <a:t>관리자 설정 </a:t>
            </a:r>
            <a:r>
              <a:rPr lang="en-US" altLang="ko-KR" dirty="0"/>
              <a:t>&gt; </a:t>
            </a:r>
            <a:r>
              <a:rPr lang="en-US" altLang="ko-KR" dirty="0" smtClean="0"/>
              <a:t>7.10.1. </a:t>
            </a:r>
            <a:r>
              <a:rPr lang="ko-KR" altLang="en-US" dirty="0" smtClean="0"/>
              <a:t>팀장 권한 설정</a:t>
            </a:r>
            <a:endParaRPr lang="ko-KR" altLang="en-US" dirty="0"/>
          </a:p>
        </p:txBody>
      </p:sp>
      <p:sp>
        <p:nvSpPr>
          <p:cNvPr id="26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팀장 권한 설정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7302" y="1936938"/>
            <a:ext cx="8220509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관리자가 강의실 별 학생 조회 및 팀장 권한 부여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제거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034" y="3180545"/>
            <a:ext cx="5442777" cy="2688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꺾인 연결선 8"/>
          <p:cNvCxnSpPr>
            <a:stCxn id="15" idx="3"/>
          </p:cNvCxnSpPr>
          <p:nvPr/>
        </p:nvCxnSpPr>
        <p:spPr>
          <a:xfrm flipV="1">
            <a:off x="2617904" y="3795252"/>
            <a:ext cx="457130" cy="97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1" idx="3"/>
          </p:cNvCxnSpPr>
          <p:nvPr/>
        </p:nvCxnSpPr>
        <p:spPr>
          <a:xfrm flipV="1">
            <a:off x="2469865" y="3962400"/>
            <a:ext cx="1649851" cy="747268"/>
          </a:xfrm>
          <a:prstGeom prst="bentConnector3">
            <a:avLst>
              <a:gd name="adj1" fmla="val 1000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6" idx="2"/>
          </p:cNvCxnSpPr>
          <p:nvPr/>
        </p:nvCxnSpPr>
        <p:spPr>
          <a:xfrm rot="5400000">
            <a:off x="8691473" y="3935311"/>
            <a:ext cx="577940" cy="175732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및 학생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반 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9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20969" y="2616367"/>
            <a:ext cx="181186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학원 내 모든 강의실 조회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16581" y="2616366"/>
            <a:ext cx="1727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강의 실 내 모든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프로젝트 조회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6656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71527" y="2616366"/>
            <a:ext cx="239717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해당 프로젝트에 작성된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모든 공지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자료 조회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62400" y="4572000"/>
            <a:ext cx="2404533" cy="171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63730" y="2616366"/>
            <a:ext cx="14732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38" y="3439027"/>
            <a:ext cx="10100456" cy="2401415"/>
          </a:xfrm>
          <a:prstGeom prst="rect">
            <a:avLst/>
          </a:prstGeom>
        </p:spPr>
      </p:pic>
      <p:sp>
        <p:nvSpPr>
          <p:cNvPr id="30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7.10. </a:t>
            </a:r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en-US" altLang="ko-KR" dirty="0" smtClean="0"/>
              <a:t>7.10.2. </a:t>
            </a:r>
            <a:r>
              <a:rPr lang="ko-KR" altLang="en-US" dirty="0" smtClean="0"/>
              <a:t>게시판 관리</a:t>
            </a:r>
            <a:endParaRPr lang="ko-KR" altLang="en-US" dirty="0"/>
          </a:p>
        </p:txBody>
      </p:sp>
      <p:sp>
        <p:nvSpPr>
          <p:cNvPr id="31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게시판 관리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97302" y="1936938"/>
            <a:ext cx="9308814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특정 프로젝트의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게시판의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 및 수정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삭제 기능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0" name="꺾인 연결선 9"/>
          <p:cNvCxnSpPr>
            <a:stCxn id="19" idx="2"/>
          </p:cNvCxnSpPr>
          <p:nvPr/>
        </p:nvCxnSpPr>
        <p:spPr>
          <a:xfrm rot="5400000">
            <a:off x="1441469" y="3254179"/>
            <a:ext cx="338471" cy="2323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20" idx="1"/>
          </p:cNvCxnSpPr>
          <p:nvPr/>
        </p:nvCxnSpPr>
        <p:spPr>
          <a:xfrm rot="10800000" flipV="1">
            <a:off x="2775963" y="2908754"/>
            <a:ext cx="840619" cy="5698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3" idx="1"/>
          </p:cNvCxnSpPr>
          <p:nvPr/>
        </p:nvCxnSpPr>
        <p:spPr>
          <a:xfrm rot="10800000" flipV="1">
            <a:off x="6174659" y="2908754"/>
            <a:ext cx="296869" cy="8373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5" idx="2"/>
          </p:cNvCxnSpPr>
          <p:nvPr/>
        </p:nvCxnSpPr>
        <p:spPr>
          <a:xfrm rot="5400000">
            <a:off x="9966724" y="3538625"/>
            <a:ext cx="771090" cy="9612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5" idx="2"/>
          </p:cNvCxnSpPr>
          <p:nvPr/>
        </p:nvCxnSpPr>
        <p:spPr>
          <a:xfrm rot="16200000" flipH="1">
            <a:off x="10201467" y="3400003"/>
            <a:ext cx="771090" cy="37336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및 학생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7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게시판 관리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8579" y="2438962"/>
            <a:ext cx="2443047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공지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자료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이벤트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전체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중 한 개를 선택하여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작성자 이름을 기준으로 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검색한다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6309" y="2400462"/>
            <a:ext cx="2997205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작성자 이름이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비어있을 경우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,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해당 카테고리의 모든 글을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조회한다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42885" y="2398839"/>
            <a:ext cx="121292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en-US" altLang="ko-KR" sz="16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600" dirty="0">
                <a:latin typeface="Noto Sans KR" panose="020B0600000101010101" charset="-127"/>
                <a:ea typeface="Noto Sans KR" panose="020B0600000101010101" charset="-127"/>
              </a:rPr>
              <a:t>수정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13" y="3815849"/>
            <a:ext cx="10100456" cy="2401415"/>
          </a:xfrm>
          <a:prstGeom prst="rect">
            <a:avLst/>
          </a:prstGeom>
        </p:spPr>
      </p:pic>
      <p:sp>
        <p:nvSpPr>
          <p:cNvPr id="26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7.10. </a:t>
            </a:r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en-US" altLang="ko-KR" dirty="0" smtClean="0"/>
              <a:t>7.10.2. </a:t>
            </a:r>
            <a:r>
              <a:rPr lang="ko-KR" altLang="en-US" dirty="0"/>
              <a:t>게시판 관리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7302" y="1936938"/>
            <a:ext cx="9308814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사용자가 접근 가능한 게시판의 조회 및 수정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삭제 기능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8" name="꺾인 연결선 7"/>
          <p:cNvCxnSpPr>
            <a:stCxn id="19" idx="2"/>
          </p:cNvCxnSpPr>
          <p:nvPr/>
        </p:nvCxnSpPr>
        <p:spPr>
          <a:xfrm rot="5400000">
            <a:off x="1283166" y="4219135"/>
            <a:ext cx="1619893" cy="21398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20" idx="1"/>
          </p:cNvCxnSpPr>
          <p:nvPr/>
        </p:nvCxnSpPr>
        <p:spPr>
          <a:xfrm rot="10800000" flipV="1">
            <a:off x="3569387" y="2939070"/>
            <a:ext cx="1286923" cy="20950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및 학생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34" name="꺾인 연결선 33"/>
          <p:cNvCxnSpPr>
            <a:stCxn id="23" idx="2"/>
          </p:cNvCxnSpPr>
          <p:nvPr/>
        </p:nvCxnSpPr>
        <p:spPr>
          <a:xfrm rot="16200000" flipH="1">
            <a:off x="9414889" y="3018070"/>
            <a:ext cx="1415387" cy="134647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BDB5732-C97B-4649-A224-DA30CE205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7.10. </a:t>
            </a:r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en-US" altLang="ko-KR" dirty="0" smtClean="0"/>
              <a:t>7.10.3. </a:t>
            </a:r>
            <a:r>
              <a:rPr lang="ko-KR" altLang="en-US" dirty="0" smtClean="0"/>
              <a:t>프로젝트 관리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984690-2FE0-40FF-9028-ECE906AE0B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관리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9770E13-7A75-4884-A0BA-0ED9F6513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103" y="5708727"/>
            <a:ext cx="749188" cy="7491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9C3BFF-5223-4ADF-A929-3584CFA5AA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68" y="2504878"/>
            <a:ext cx="942202" cy="9422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C672DC2-83B9-4A35-9449-31E5A7393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97" y="2570540"/>
            <a:ext cx="765100" cy="7651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FD6B831-14DF-4D00-80FC-4379E6BB2A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1788" y="3547763"/>
            <a:ext cx="904061" cy="9040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3104BC2-91A3-43C1-9F4B-52F2B14C82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151" y="4320411"/>
            <a:ext cx="775140" cy="77514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C67E9CA-45D5-4B4E-ADF1-27712E523A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21" y="3654641"/>
            <a:ext cx="855164" cy="85516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72138D-82F5-48FC-8DF6-F2BFB456CF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08" y="3605908"/>
            <a:ext cx="859273" cy="85927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C858EAD-9BB8-4CFA-8653-4B9C362C27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37" y="4451824"/>
            <a:ext cx="898159" cy="89815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882DA6B-A9A5-4C49-B8E6-1D3BA85843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0" y="5573217"/>
            <a:ext cx="884698" cy="884698"/>
          </a:xfrm>
          <a:prstGeom prst="rect">
            <a:avLst/>
          </a:prstGeom>
        </p:spPr>
      </p:pic>
      <p:cxnSp>
        <p:nvCxnSpPr>
          <p:cNvPr id="41" name="꺾인 연결선 18">
            <a:extLst>
              <a:ext uri="{FF2B5EF4-FFF2-40B4-BE49-F238E27FC236}">
                <a16:creationId xmlns:a16="http://schemas.microsoft.com/office/drawing/2014/main" id="{4B543C9A-23F3-4BDE-A615-0FB1031D80C7}"/>
              </a:ext>
            </a:extLst>
          </p:cNvPr>
          <p:cNvCxnSpPr>
            <a:cxnSpLocks/>
          </p:cNvCxnSpPr>
          <p:nvPr/>
        </p:nvCxnSpPr>
        <p:spPr>
          <a:xfrm>
            <a:off x="1960968" y="2953308"/>
            <a:ext cx="1508535" cy="701333"/>
          </a:xfrm>
          <a:prstGeom prst="bentConnector2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EF19376-6733-4700-A101-5F5D2DAB37DC}"/>
              </a:ext>
            </a:extLst>
          </p:cNvPr>
          <p:cNvCxnSpPr/>
          <p:nvPr/>
        </p:nvCxnSpPr>
        <p:spPr>
          <a:xfrm flipV="1">
            <a:off x="3970506" y="3786038"/>
            <a:ext cx="1661282" cy="20679"/>
          </a:xfrm>
          <a:prstGeom prst="straightConnector1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176E63C-8F6E-4663-83F5-A90575761775}"/>
              </a:ext>
            </a:extLst>
          </p:cNvPr>
          <p:cNvCxnSpPr/>
          <p:nvPr/>
        </p:nvCxnSpPr>
        <p:spPr>
          <a:xfrm>
            <a:off x="6571546" y="3806717"/>
            <a:ext cx="1552165" cy="1"/>
          </a:xfrm>
          <a:prstGeom prst="straightConnector1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34">
            <a:extLst>
              <a:ext uri="{FF2B5EF4-FFF2-40B4-BE49-F238E27FC236}">
                <a16:creationId xmlns:a16="http://schemas.microsoft.com/office/drawing/2014/main" id="{D5AEDC52-C965-4FB8-B198-D2162E748BC4}"/>
              </a:ext>
            </a:extLst>
          </p:cNvPr>
          <p:cNvCxnSpPr/>
          <p:nvPr/>
        </p:nvCxnSpPr>
        <p:spPr>
          <a:xfrm flipV="1">
            <a:off x="9212942" y="3108122"/>
            <a:ext cx="1021031" cy="677917"/>
          </a:xfrm>
          <a:prstGeom prst="bentConnector3">
            <a:avLst/>
          </a:prstGeom>
          <a:ln w="38100">
            <a:solidFill>
              <a:srgbClr val="3ED4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39">
            <a:extLst>
              <a:ext uri="{FF2B5EF4-FFF2-40B4-BE49-F238E27FC236}">
                <a16:creationId xmlns:a16="http://schemas.microsoft.com/office/drawing/2014/main" id="{D433110E-1286-4169-B555-97AB895D08B7}"/>
              </a:ext>
            </a:extLst>
          </p:cNvPr>
          <p:cNvCxnSpPr/>
          <p:nvPr/>
        </p:nvCxnSpPr>
        <p:spPr>
          <a:xfrm rot="10800000">
            <a:off x="9212943" y="4257268"/>
            <a:ext cx="1073052" cy="532325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3">
            <a:extLst>
              <a:ext uri="{FF2B5EF4-FFF2-40B4-BE49-F238E27FC236}">
                <a16:creationId xmlns:a16="http://schemas.microsoft.com/office/drawing/2014/main" id="{A9AA693D-669E-4C6F-9C10-D54F532A72AC}"/>
              </a:ext>
            </a:extLst>
          </p:cNvPr>
          <p:cNvCxnSpPr>
            <a:cxnSpLocks/>
            <a:stCxn id="37" idx="2"/>
          </p:cNvCxnSpPr>
          <p:nvPr/>
        </p:nvCxnSpPr>
        <p:spPr>
          <a:xfrm rot="5400000">
            <a:off x="2414907" y="3989951"/>
            <a:ext cx="534742" cy="1574451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CA20AA0-1051-420B-ACF1-EF7410CD4979}"/>
              </a:ext>
            </a:extLst>
          </p:cNvPr>
          <p:cNvCxnSpPr/>
          <p:nvPr/>
        </p:nvCxnSpPr>
        <p:spPr>
          <a:xfrm flipH="1" flipV="1">
            <a:off x="6571546" y="4302780"/>
            <a:ext cx="1516468" cy="702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F596CCB-65EC-4F7D-8DF3-1E07CCFFCE05}"/>
              </a:ext>
            </a:extLst>
          </p:cNvPr>
          <p:cNvCxnSpPr/>
          <p:nvPr/>
        </p:nvCxnSpPr>
        <p:spPr>
          <a:xfrm flipH="1">
            <a:off x="4042913" y="4316820"/>
            <a:ext cx="151545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5EF03E-45AD-4E10-A902-FBDC9C5DCA9E}"/>
              </a:ext>
            </a:extLst>
          </p:cNvPr>
          <p:cNvCxnSpPr>
            <a:endCxn id="32" idx="1"/>
          </p:cNvCxnSpPr>
          <p:nvPr/>
        </p:nvCxnSpPr>
        <p:spPr>
          <a:xfrm>
            <a:off x="1905870" y="6083321"/>
            <a:ext cx="8625233" cy="0"/>
          </a:xfrm>
          <a:prstGeom prst="straightConnector1">
            <a:avLst/>
          </a:prstGeom>
          <a:ln w="38100">
            <a:solidFill>
              <a:srgbClr val="A2D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ED6384-3828-4AC1-ACA9-D0AFB3086D2E}"/>
              </a:ext>
            </a:extLst>
          </p:cNvPr>
          <p:cNvSpPr txBox="1"/>
          <p:nvPr/>
        </p:nvSpPr>
        <p:spPr>
          <a:xfrm>
            <a:off x="1005154" y="3577519"/>
            <a:ext cx="997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승인신청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7F1828-F662-4D23-8B43-0BC8E1A5270C}"/>
              </a:ext>
            </a:extLst>
          </p:cNvPr>
          <p:cNvSpPr txBox="1"/>
          <p:nvPr/>
        </p:nvSpPr>
        <p:spPr>
          <a:xfrm>
            <a:off x="5139191" y="3173170"/>
            <a:ext cx="237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멤버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번호 추가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201714-780D-4463-B8A5-C6B57AA79D0E}"/>
              </a:ext>
            </a:extLst>
          </p:cNvPr>
          <p:cNvSpPr txBox="1"/>
          <p:nvPr/>
        </p:nvSpPr>
        <p:spPr>
          <a:xfrm>
            <a:off x="8003357" y="3148391"/>
            <a:ext cx="190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단계프로세스 생성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245C1-27B7-4A5D-9FC9-1FAE2B1762BE}"/>
              </a:ext>
            </a:extLst>
          </p:cNvPr>
          <p:cNvSpPr txBox="1"/>
          <p:nvPr/>
        </p:nvSpPr>
        <p:spPr>
          <a:xfrm>
            <a:off x="10206670" y="3425370"/>
            <a:ext cx="1421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시작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C2CDD2-1E81-4678-8AFC-AD336CB6CBC3}"/>
              </a:ext>
            </a:extLst>
          </p:cNvPr>
          <p:cNvSpPr txBox="1"/>
          <p:nvPr/>
        </p:nvSpPr>
        <p:spPr>
          <a:xfrm>
            <a:off x="10355296" y="5162368"/>
            <a:ext cx="132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삭제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4A463E-D5A7-4E9B-B404-2DCD6E8A275D}"/>
              </a:ext>
            </a:extLst>
          </p:cNvPr>
          <p:cNvSpPr txBox="1"/>
          <p:nvPr/>
        </p:nvSpPr>
        <p:spPr>
          <a:xfrm>
            <a:off x="5029309" y="4575919"/>
            <a:ext cx="237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멤버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프로젝트 번호 삭제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DBBFCC-D13F-4555-908F-2C8E6F7F8961}"/>
              </a:ext>
            </a:extLst>
          </p:cNvPr>
          <p:cNvSpPr txBox="1"/>
          <p:nvPr/>
        </p:nvSpPr>
        <p:spPr>
          <a:xfrm>
            <a:off x="8189152" y="4667508"/>
            <a:ext cx="96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문서 닫힘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B652A2-764C-41DA-BB0E-DBE6399585E5}"/>
              </a:ext>
            </a:extLst>
          </p:cNvPr>
          <p:cNvSpPr txBox="1"/>
          <p:nvPr/>
        </p:nvSpPr>
        <p:spPr>
          <a:xfrm>
            <a:off x="4807417" y="5665032"/>
            <a:ext cx="280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관리자 프로젝트 기본정보 수정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56215" y="1197394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관리자 프로젝트 관리 프로젝트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생성 승인 프로세스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56214" y="175239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프로젝스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신청시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관리자 권한 승인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삭제</a:t>
            </a:r>
            <a:r>
              <a:rPr lang="en-US" altLang="ko-KR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수정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2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192816B-9609-4CFE-A907-9B4D73C5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4" y="1823222"/>
            <a:ext cx="11895851" cy="341475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4EC372-4899-4D72-AFAA-C954A6982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7.10. </a:t>
            </a:r>
            <a:r>
              <a:rPr lang="ko-KR" altLang="en-US" dirty="0"/>
              <a:t>관리자 설정 </a:t>
            </a:r>
            <a:r>
              <a:rPr lang="en-US" altLang="ko-KR" dirty="0"/>
              <a:t>&gt; 7.10.3. </a:t>
            </a:r>
            <a:r>
              <a:rPr lang="ko-KR" altLang="en-US" dirty="0"/>
              <a:t>프로젝트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4D3C2C-D0CD-49EF-9DA0-A443BCDA59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프로젝트 관리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0147E5-8142-4700-89F0-4BB90ABFE200}"/>
              </a:ext>
            </a:extLst>
          </p:cNvPr>
          <p:cNvSpPr/>
          <p:nvPr/>
        </p:nvSpPr>
        <p:spPr>
          <a:xfrm>
            <a:off x="10062894" y="2700995"/>
            <a:ext cx="627315" cy="198276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C0DE3-DC7B-4381-B545-7029C184AE68}"/>
              </a:ext>
            </a:extLst>
          </p:cNvPr>
          <p:cNvSpPr/>
          <p:nvPr/>
        </p:nvSpPr>
        <p:spPr>
          <a:xfrm>
            <a:off x="11053409" y="2700995"/>
            <a:ext cx="627315" cy="19792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8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8581" y="2882851"/>
            <a:ext cx="2672040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반 번호는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최소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100,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최대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9999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이다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b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</a:br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숫자가 아닌 다른 타입을 입력하면 </a:t>
            </a:r>
            <a:r>
              <a:rPr lang="ko-KR" altLang="en-US" sz="1400" dirty="0" smtClean="0">
                <a:latin typeface="Noto Sans KR" panose="020B0600000101010101" charset="-127"/>
                <a:ea typeface="Noto Sans KR" panose="020B0600000101010101" charset="-127"/>
              </a:rPr>
              <a:t>숫자를 입력하라는 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에러메시지가 출력된다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endParaRPr lang="en-US" altLang="ko-KR" sz="1400" dirty="0">
              <a:latin typeface="Noto Sans KR" panose="020B0600000101010101" charset="-127"/>
              <a:ea typeface="Noto Sans KR" panose="020B0600000101010101" charset="-127"/>
            </a:endParaRPr>
          </a:p>
          <a:p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강의 이름은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/>
            </a:r>
            <a:b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</a:b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최대 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100</a:t>
            </a:r>
            <a:r>
              <a:rPr lang="ko-KR" altLang="en-US" sz="1400" dirty="0">
                <a:latin typeface="Noto Sans KR" panose="020B0600000101010101" charset="-127"/>
                <a:ea typeface="Noto Sans KR" panose="020B0600000101010101" charset="-127"/>
              </a:rPr>
              <a:t>자이다</a:t>
            </a:r>
            <a:r>
              <a:rPr lang="en-US" altLang="ko-KR" sz="1400" dirty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ko-KR" altLang="en-US" sz="14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025" y="2882851"/>
            <a:ext cx="5277507" cy="2761486"/>
          </a:xfrm>
          <a:prstGeom prst="rect">
            <a:avLst/>
          </a:prstGeom>
        </p:spPr>
      </p:pic>
      <p:sp>
        <p:nvSpPr>
          <p:cNvPr id="13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반 생성</a:t>
            </a:r>
            <a:endParaRPr lang="ko-KR" altLang="en-US" dirty="0"/>
          </a:p>
        </p:txBody>
      </p:sp>
      <p:sp>
        <p:nvSpPr>
          <p:cNvPr id="15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7.10. </a:t>
            </a:r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en-US" altLang="ko-KR" dirty="0" smtClean="0"/>
              <a:t>7.10.4. </a:t>
            </a:r>
            <a:r>
              <a:rPr lang="ko-KR" altLang="en-US" dirty="0" smtClean="0"/>
              <a:t>반 생성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7302" y="1936938"/>
            <a:ext cx="9308814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관리자가 반을 생성하여 회원가입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마이페이지에서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반을 선택할 수 있다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및 학생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3480621" y="3898514"/>
            <a:ext cx="344127" cy="13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7315200" y="2386165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53" y="3480371"/>
            <a:ext cx="10528675" cy="1487373"/>
          </a:xfrm>
          <a:prstGeom prst="rect">
            <a:avLst/>
          </a:prstGeom>
        </p:spPr>
      </p:pic>
      <p:sp>
        <p:nvSpPr>
          <p:cNvPr id="11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3251" y="354935"/>
            <a:ext cx="7797338" cy="670329"/>
          </a:xfrm>
        </p:spPr>
        <p:txBody>
          <a:bodyPr/>
          <a:lstStyle/>
          <a:p>
            <a:r>
              <a:rPr lang="ko-KR" altLang="en-US" dirty="0" smtClean="0"/>
              <a:t>반 목록</a:t>
            </a:r>
            <a:endParaRPr lang="ko-KR" altLang="en-US" dirty="0"/>
          </a:p>
        </p:txBody>
      </p:sp>
      <p:sp>
        <p:nvSpPr>
          <p:cNvPr id="1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3251" y="7919"/>
            <a:ext cx="7554887" cy="34532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7.10. </a:t>
            </a:r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en-US" altLang="ko-KR" dirty="0" smtClean="0"/>
              <a:t>7.10.5. </a:t>
            </a:r>
            <a:r>
              <a:rPr lang="ko-KR" altLang="en-US" dirty="0" smtClean="0"/>
              <a:t>반 목록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7302" y="1936938"/>
            <a:ext cx="9308814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관리자가 생성한 반을 조회하며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강의실을 삭제할 수 있다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    - 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삭제 시 실제로 반이 삭제되지 않고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사용자들의 삭제 여부가 변경된다</a:t>
            </a:r>
            <a:r>
              <a:rPr lang="en-US" altLang="ko-KR" dirty="0" smtClean="0">
                <a:latin typeface="Noto Sans KR" panose="020B0600000101010101" charset="-127"/>
                <a:ea typeface="Noto Sans KR" panose="020B0600000101010101" charset="-127"/>
              </a:rPr>
              <a:t>.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7470" y="1332022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모든 </a:t>
            </a:r>
            <a:r>
              <a:rPr lang="ko-KR" altLang="en-US" dirty="0" err="1" smtClean="0">
                <a:latin typeface="Noto Sans KR" panose="020B0600000101010101" charset="-127"/>
                <a:ea typeface="Noto Sans KR" panose="020B0600000101010101" charset="-127"/>
              </a:rPr>
              <a:t>게시글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및 학생</a:t>
            </a:r>
            <a:r>
              <a:rPr lang="en-US" altLang="ko-KR" smtClean="0"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mtClean="0">
                <a:latin typeface="Noto Sans KR" panose="020B0600000101010101" charset="-127"/>
                <a:ea typeface="Noto Sans KR" panose="020B0600000101010101" charset="-127"/>
              </a:rPr>
              <a:t>반 </a:t>
            </a:r>
            <a:r>
              <a:rPr lang="ko-KR" altLang="en-US" dirty="0" smtClean="0">
                <a:latin typeface="Noto Sans KR" panose="020B0600000101010101" charset="-127"/>
                <a:ea typeface="Noto Sans KR" panose="020B0600000101010101" charset="-127"/>
              </a:rPr>
              <a:t>관리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87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927DE78-A737-48EE-92B5-BCE74116E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dirty="0"/>
              <a:t>화면 설명 </a:t>
            </a:r>
            <a:r>
              <a:rPr lang="en-US" altLang="ko-KR" dirty="0"/>
              <a:t>&gt; </a:t>
            </a:r>
            <a:r>
              <a:rPr lang="en-US" altLang="ko-KR" dirty="0" smtClean="0"/>
              <a:t>7.11. </a:t>
            </a:r>
            <a:r>
              <a:rPr lang="ko-KR" altLang="en-US" dirty="0" smtClean="0"/>
              <a:t>통합검색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01E72E-29A9-4DE1-8822-4D337082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통합검색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7830589" y="1429155"/>
            <a:ext cx="3826407" cy="5011193"/>
            <a:chOff x="8466112" y="1752390"/>
            <a:chExt cx="2967427" cy="42207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5799582-0245-4E47-A43B-9AAFC7EE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601" y="3107060"/>
              <a:ext cx="820551" cy="8205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776E95-443E-452C-B379-FDD04DB21DEF}"/>
                </a:ext>
              </a:extLst>
            </p:cNvPr>
            <p:cNvSpPr txBox="1"/>
            <p:nvPr/>
          </p:nvSpPr>
          <p:spPr>
            <a:xfrm>
              <a:off x="9116471" y="4010519"/>
              <a:ext cx="2317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600000101010101" charset="-127"/>
                  <a:ea typeface="Noto Sans KR" panose="020B0600000101010101" charset="-127"/>
                </a:rPr>
                <a:t>각 게시판 테이블 리스트화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4E136A-C0F3-4595-9624-F15E911C4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6689" y="1752390"/>
              <a:ext cx="654425" cy="6544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188733-1CBD-4E04-87B1-ADAEB47A5449}"/>
                </a:ext>
              </a:extLst>
            </p:cNvPr>
            <p:cNvSpPr txBox="1"/>
            <p:nvPr/>
          </p:nvSpPr>
          <p:spPr>
            <a:xfrm>
              <a:off x="9405833" y="2504426"/>
              <a:ext cx="1199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600000101010101" charset="-127"/>
                  <a:ea typeface="Noto Sans KR" panose="020B0600000101010101" charset="-127"/>
                </a:rPr>
                <a:t>키워드 검색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576F6E1-C13C-458A-BC54-A5F2774FC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112" y="4940884"/>
              <a:ext cx="618180" cy="61818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1E86F7-B79E-41CA-9B7A-EA8FC142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4812" y="4940882"/>
              <a:ext cx="618180" cy="61818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8B7C24-CC12-48A7-AB96-3C9A9D4F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776" y="4940883"/>
              <a:ext cx="618180" cy="6181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0D60F6-B816-4A71-AA02-D04E533B4192}"/>
                </a:ext>
              </a:extLst>
            </p:cNvPr>
            <p:cNvSpPr txBox="1"/>
            <p:nvPr/>
          </p:nvSpPr>
          <p:spPr>
            <a:xfrm>
              <a:off x="8557892" y="5665404"/>
              <a:ext cx="643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600000101010101" charset="-127"/>
                  <a:ea typeface="Noto Sans KR" panose="020B0600000101010101" charset="-127"/>
                </a:rPr>
                <a:t>제목</a:t>
              </a:r>
              <a:endParaRPr lang="en-US" altLang="ko-KR" sz="1400" dirty="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076EF5-4CB8-49B5-AFF0-A695623B5F80}"/>
                </a:ext>
              </a:extLst>
            </p:cNvPr>
            <p:cNvSpPr txBox="1"/>
            <p:nvPr/>
          </p:nvSpPr>
          <p:spPr>
            <a:xfrm>
              <a:off x="10529723" y="5665404"/>
              <a:ext cx="870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600000101010101" charset="-127"/>
                  <a:ea typeface="Noto Sans KR" panose="020B0600000101010101" charset="-127"/>
                </a:rPr>
                <a:t>작성자</a:t>
              </a:r>
              <a:endParaRPr lang="en-US" altLang="ko-KR" sz="1400" dirty="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0D4C9A-844E-479E-8BF5-5F7508AF4806}"/>
                </a:ext>
              </a:extLst>
            </p:cNvPr>
            <p:cNvSpPr txBox="1"/>
            <p:nvPr/>
          </p:nvSpPr>
          <p:spPr>
            <a:xfrm>
              <a:off x="9612676" y="5665404"/>
              <a:ext cx="643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600000101010101" charset="-127"/>
                  <a:ea typeface="Noto Sans KR" panose="020B0600000101010101" charset="-127"/>
                </a:rPr>
                <a:t>본문</a:t>
              </a:r>
              <a:endParaRPr lang="en-US" altLang="ko-KR" sz="1400" dirty="0"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336AEB8-3E45-458F-860D-30B4E1CF27BF}"/>
                </a:ext>
              </a:extLst>
            </p:cNvPr>
            <p:cNvCxnSpPr/>
            <p:nvPr/>
          </p:nvCxnSpPr>
          <p:spPr>
            <a:xfrm flipH="1">
              <a:off x="9727932" y="2775240"/>
              <a:ext cx="1" cy="288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B778DA1-4863-4364-AEF4-E97FCAD6C473}"/>
                </a:ext>
              </a:extLst>
            </p:cNvPr>
            <p:cNvCxnSpPr/>
            <p:nvPr/>
          </p:nvCxnSpPr>
          <p:spPr>
            <a:xfrm>
              <a:off x="8772206" y="4522789"/>
              <a:ext cx="2008663" cy="23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5FE3F79-B747-4332-9FBD-126BBE4B34C6}"/>
                </a:ext>
              </a:extLst>
            </p:cNvPr>
            <p:cNvCxnSpPr/>
            <p:nvPr/>
          </p:nvCxnSpPr>
          <p:spPr>
            <a:xfrm>
              <a:off x="8772206" y="4522789"/>
              <a:ext cx="0" cy="293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6A39603-256B-4FFA-8D3E-2E6C50BB502E}"/>
                </a:ext>
              </a:extLst>
            </p:cNvPr>
            <p:cNvCxnSpPr/>
            <p:nvPr/>
          </p:nvCxnSpPr>
          <p:spPr>
            <a:xfrm>
              <a:off x="9743568" y="4381922"/>
              <a:ext cx="1866" cy="445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0D15B41-0D4F-4BED-94A1-BEFBB96119E6}"/>
                </a:ext>
              </a:extLst>
            </p:cNvPr>
            <p:cNvCxnSpPr/>
            <p:nvPr/>
          </p:nvCxnSpPr>
          <p:spPr>
            <a:xfrm>
              <a:off x="10780869" y="4546539"/>
              <a:ext cx="0" cy="293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모서리가 둥근 직사각형 21"/>
          <p:cNvSpPr/>
          <p:nvPr/>
        </p:nvSpPr>
        <p:spPr>
          <a:xfrm>
            <a:off x="255724" y="1197393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관리자 프로젝트 관리 프로젝트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생성 승인 프로세스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56215" y="2070608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 smtClean="0"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6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검색 범위   프로젝트</a:t>
            </a:r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작업목록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회의록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업무보고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                      </a:t>
            </a:r>
            <a:r>
              <a:rPr lang="ko-KR" altLang="en-US" sz="16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게시판 </a:t>
            </a:r>
            <a:r>
              <a:rPr lang="en-US" altLang="ko-KR" sz="16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    </a:t>
            </a:r>
            <a:r>
              <a:rPr lang="ko-KR" altLang="en-US" sz="16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전체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공지사항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이벤트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Q&amp;A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게시판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56215" y="2915487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프로세스</a:t>
            </a:r>
            <a:r>
              <a:rPr lang="en-US" altLang="ko-KR" b="1" dirty="0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리스트화된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테이블 키워드로 검색하기</a:t>
            </a:r>
            <a:endParaRPr lang="en-US" altLang="ko-KR" sz="1600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8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8636</Words>
  <Application>Microsoft Office PowerPoint</Application>
  <PresentationFormat>와이드스크린</PresentationFormat>
  <Paragraphs>1492</Paragraphs>
  <Slides>100</Slides>
  <Notes>71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7" baseType="lpstr">
      <vt:lpstr>Apple SD Gothic Neo</vt:lpstr>
      <vt:lpstr>Söhne</vt:lpstr>
      <vt:lpstr>Arial</vt:lpstr>
      <vt:lpstr>Wingdings 2</vt:lpstr>
      <vt:lpstr>Noto Sans KR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47</cp:revision>
  <dcterms:created xsi:type="dcterms:W3CDTF">2023-11-28T06:57:21Z</dcterms:created>
  <dcterms:modified xsi:type="dcterms:W3CDTF">2023-11-29T03:28:57Z</dcterms:modified>
</cp:coreProperties>
</file>